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7" r:id="rId5"/>
    <p:sldId id="263" r:id="rId6"/>
    <p:sldId id="266" r:id="rId7"/>
    <p:sldId id="268" r:id="rId8"/>
    <p:sldId id="269" r:id="rId9"/>
    <p:sldId id="270" r:id="rId10"/>
    <p:sldId id="271" r:id="rId11"/>
    <p:sldId id="272" r:id="rId12"/>
    <p:sldId id="264" r:id="rId13"/>
    <p:sldId id="273" r:id="rId14"/>
    <p:sldId id="274" r:id="rId15"/>
    <p:sldId id="261" r:id="rId16"/>
    <p:sldId id="275" r:id="rId17"/>
  </p:sldIdLst>
  <p:sldSz cx="18288000" cy="10287000"/>
  <p:notesSz cx="6858000" cy="9144000"/>
  <p:embeddedFontLst>
    <p:embeddedFont>
      <p:font typeface="Aptos Narrow" panose="020B0004020202020204" pitchFamily="34" charset="0"/>
      <p:regular r:id="rId18"/>
    </p:embeddedFont>
    <p:embeddedFont>
      <p:font typeface="Bahnschrift Condensed" panose="020B0502040204020203" pitchFamily="34" charset="0"/>
      <p:regular r:id="rId19"/>
      <p:bold r:id="rId20"/>
    </p:embeddedFont>
    <p:embeddedFont>
      <p:font typeface="Bahnschrift Light SemiCondensed" panose="020B0502040204020203" pitchFamily="34" charset="0"/>
      <p:regular r:id="rId21"/>
    </p:embeddedFont>
    <p:embeddedFont>
      <p:font typeface="Britannic Bold" panose="020B0903060703020204" pitchFamily="34" charset="0"/>
      <p:regular r:id="rId22"/>
    </p:embeddedFont>
    <p:embeddedFont>
      <p:font typeface="Franklin Gothic Demi Cond" panose="020B0706030402020204" pitchFamily="34" charset="0"/>
      <p:regular r:id="rId23"/>
    </p:embeddedFont>
    <p:embeddedFont>
      <p:font typeface="Montserrat Classic Bold" panose="020B0604020202020204" charset="0"/>
      <p:regular r:id="rId24"/>
    </p:embeddedFont>
    <p:embeddedFont>
      <p:font typeface="Proxima Nova" panose="020B0604020202020204" charset="0"/>
      <p:regular r:id="rId25"/>
    </p:embeddedFont>
    <p:embeddedFont>
      <p:font typeface="Rubik" panose="020B0604020202020204" charset="-79"/>
      <p:regular r:id="rId26"/>
    </p:embeddedFont>
    <p:embeddedFont>
      <p:font typeface="Segoe UI" panose="020B0502040204020203"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p:scale>
          <a:sx n="56" d="100"/>
          <a:sy n="56" d="100"/>
        </p:scale>
        <p:origin x="63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svg"/><Relationship Id="rId12"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64.jp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sv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7.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1.png"/><Relationship Id="rId3" Type="http://schemas.openxmlformats.org/officeDocument/2006/relationships/image" Target="../media/image4.svg"/><Relationship Id="rId7" Type="http://schemas.openxmlformats.org/officeDocument/2006/relationships/image" Target="../media/image13.svg"/><Relationship Id="rId12"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hyperlink" Target="https://github.com/" TargetMode="External"/><Relationship Id="rId5" Type="http://schemas.openxmlformats.org/officeDocument/2006/relationships/image" Target="../media/image6.svg"/><Relationship Id="rId15" Type="http://schemas.openxmlformats.org/officeDocument/2006/relationships/hyperlink" Target="mailto:priyanshikhandelwal2107@gmail.com" TargetMode="External"/><Relationship Id="rId10" Type="http://schemas.openxmlformats.org/officeDocument/2006/relationships/image" Target="../media/image69.png"/><Relationship Id="rId4" Type="http://schemas.openxmlformats.org/officeDocument/2006/relationships/image" Target="../media/image5.png"/><Relationship Id="rId9" Type="http://schemas.openxmlformats.org/officeDocument/2006/relationships/hyperlink" Target="https://www.linkedin.com/feed/" TargetMode="External"/><Relationship Id="rId14" Type="http://schemas.openxmlformats.org/officeDocument/2006/relationships/image" Target="../media/image72.sv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5.png"/><Relationship Id="rId5" Type="http://schemas.openxmlformats.org/officeDocument/2006/relationships/image" Target="../media/image6.svg"/><Relationship Id="rId10" Type="http://schemas.openxmlformats.org/officeDocument/2006/relationships/image" Target="../media/image14.jpeg"/><Relationship Id="rId4" Type="http://schemas.openxmlformats.org/officeDocument/2006/relationships/image" Target="../media/image5.png"/><Relationship Id="rId9"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4.sv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6.svg"/><Relationship Id="rId10"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svg"/><Relationship Id="rId7" Type="http://schemas.openxmlformats.org/officeDocument/2006/relationships/image" Target="../media/image25.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6.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5.png"/><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8.png"/><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sv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6.sv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8" Type="http://schemas.openxmlformats.org/officeDocument/2006/relationships/image" Target="../media/image32.svg"/></Relationships>
</file>

<file path=ppt/slides/_rels/slide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7"/>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5744485" y="923015"/>
            <a:ext cx="3922146" cy="15411115"/>
            <a:chOff x="0" y="0"/>
            <a:chExt cx="450631" cy="1770643"/>
          </a:xfrm>
        </p:grpSpPr>
        <p:sp>
          <p:nvSpPr>
            <p:cNvPr id="3" name="Freeform 3"/>
            <p:cNvSpPr/>
            <p:nvPr/>
          </p:nvSpPr>
          <p:spPr>
            <a:xfrm>
              <a:off x="0" y="0"/>
              <a:ext cx="450631" cy="1770643"/>
            </a:xfrm>
            <a:custGeom>
              <a:avLst/>
              <a:gdLst/>
              <a:ahLst/>
              <a:cxnLst/>
              <a:rect l="l" t="t" r="r" b="b"/>
              <a:pathLst>
                <a:path w="450631" h="1770643">
                  <a:moveTo>
                    <a:pt x="450631" y="0"/>
                  </a:moveTo>
                  <a:lnTo>
                    <a:pt x="450631" y="1770643"/>
                  </a:lnTo>
                  <a:lnTo>
                    <a:pt x="225315" y="1643643"/>
                  </a:lnTo>
                  <a:lnTo>
                    <a:pt x="0" y="1770643"/>
                  </a:lnTo>
                  <a:lnTo>
                    <a:pt x="0" y="0"/>
                  </a:lnTo>
                  <a:lnTo>
                    <a:pt x="450631" y="0"/>
                  </a:lnTo>
                  <a:close/>
                </a:path>
              </a:pathLst>
            </a:custGeom>
            <a:solidFill>
              <a:srgbClr val="211F20"/>
            </a:solidFill>
          </p:spPr>
        </p:sp>
        <p:sp>
          <p:nvSpPr>
            <p:cNvPr id="4" name="TextBox 4"/>
            <p:cNvSpPr txBox="1"/>
            <p:nvPr/>
          </p:nvSpPr>
          <p:spPr>
            <a:xfrm>
              <a:off x="0" y="-38100"/>
              <a:ext cx="450631" cy="168174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15279400" y="8357790"/>
            <a:ext cx="2721904" cy="4079133"/>
            <a:chOff x="0" y="0"/>
            <a:chExt cx="450631" cy="675330"/>
          </a:xfrm>
        </p:grpSpPr>
        <p:sp>
          <p:nvSpPr>
            <p:cNvPr id="6" name="Freeform 6"/>
            <p:cNvSpPr/>
            <p:nvPr/>
          </p:nvSpPr>
          <p:spPr>
            <a:xfrm>
              <a:off x="0" y="0"/>
              <a:ext cx="450631" cy="675330"/>
            </a:xfrm>
            <a:custGeom>
              <a:avLst/>
              <a:gdLst/>
              <a:ahLst/>
              <a:cxnLst/>
              <a:rect l="l" t="t" r="r" b="b"/>
              <a:pathLst>
                <a:path w="450631" h="675330">
                  <a:moveTo>
                    <a:pt x="450631" y="0"/>
                  </a:moveTo>
                  <a:lnTo>
                    <a:pt x="450631" y="675330"/>
                  </a:lnTo>
                  <a:lnTo>
                    <a:pt x="225315" y="548330"/>
                  </a:lnTo>
                  <a:lnTo>
                    <a:pt x="0" y="675330"/>
                  </a:lnTo>
                  <a:lnTo>
                    <a:pt x="0" y="0"/>
                  </a:lnTo>
                  <a:lnTo>
                    <a:pt x="450631" y="0"/>
                  </a:lnTo>
                  <a:close/>
                </a:path>
              </a:pathLst>
            </a:custGeom>
            <a:solidFill>
              <a:srgbClr val="F27D33"/>
            </a:solidFill>
          </p:spPr>
        </p:sp>
        <p:sp>
          <p:nvSpPr>
            <p:cNvPr id="7" name="TextBox 7"/>
            <p:cNvSpPr txBox="1"/>
            <p:nvPr/>
          </p:nvSpPr>
          <p:spPr>
            <a:xfrm>
              <a:off x="0" y="-38100"/>
              <a:ext cx="450631" cy="58643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9641923" y="2108786"/>
            <a:ext cx="8068304" cy="6987151"/>
            <a:chOff x="0" y="0"/>
            <a:chExt cx="6350000" cy="5499100"/>
          </a:xfrm>
        </p:grpSpPr>
        <p:sp>
          <p:nvSpPr>
            <p:cNvPr id="9" name="Freeform 9"/>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2">
                <a:extLst>
                  <a:ext uri="{28A0092B-C50C-407E-A947-70E740481C1C}">
                    <a14:useLocalDpi xmlns:a14="http://schemas.microsoft.com/office/drawing/2010/main" val="0"/>
                  </a:ext>
                </a:extLst>
              </a:blip>
              <a:stretch>
                <a:fillRect l="-11108" t="-10258" r="11108" b="10258"/>
              </a:stretch>
            </a:blipFill>
          </p:spPr>
        </p:sp>
      </p:grpSp>
      <p:grpSp>
        <p:nvGrpSpPr>
          <p:cNvPr id="10" name="Group 10"/>
          <p:cNvGrpSpPr/>
          <p:nvPr/>
        </p:nvGrpSpPr>
        <p:grpSpPr>
          <a:xfrm rot="-5400000">
            <a:off x="6561750" y="4753950"/>
            <a:ext cx="600550" cy="2141650"/>
            <a:chOff x="0" y="0"/>
            <a:chExt cx="736600" cy="2626825"/>
          </a:xfrm>
        </p:grpSpPr>
        <p:sp>
          <p:nvSpPr>
            <p:cNvPr id="11" name="Freeform 11"/>
            <p:cNvSpPr/>
            <p:nvPr/>
          </p:nvSpPr>
          <p:spPr>
            <a:xfrm>
              <a:off x="0" y="0"/>
              <a:ext cx="736600" cy="2626825"/>
            </a:xfrm>
            <a:custGeom>
              <a:avLst/>
              <a:gdLst/>
              <a:ahLst/>
              <a:cxnLst/>
              <a:rect l="l" t="t" r="r" b="b"/>
              <a:pathLst>
                <a:path w="736600" h="2626825">
                  <a:moveTo>
                    <a:pt x="736600" y="0"/>
                  </a:moveTo>
                  <a:lnTo>
                    <a:pt x="736600" y="2626825"/>
                  </a:lnTo>
                  <a:lnTo>
                    <a:pt x="368300" y="2499825"/>
                  </a:lnTo>
                  <a:lnTo>
                    <a:pt x="0" y="2626825"/>
                  </a:lnTo>
                  <a:lnTo>
                    <a:pt x="0" y="0"/>
                  </a:lnTo>
                  <a:lnTo>
                    <a:pt x="736600" y="0"/>
                  </a:lnTo>
                  <a:close/>
                </a:path>
              </a:pathLst>
            </a:custGeom>
            <a:solidFill>
              <a:srgbClr val="211F20"/>
            </a:solidFill>
          </p:spPr>
        </p:sp>
        <p:sp>
          <p:nvSpPr>
            <p:cNvPr id="12" name="TextBox 12"/>
            <p:cNvSpPr txBox="1"/>
            <p:nvPr/>
          </p:nvSpPr>
          <p:spPr>
            <a:xfrm>
              <a:off x="0" y="-38100"/>
              <a:ext cx="736600" cy="253792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5400000">
            <a:off x="5248548" y="3933552"/>
            <a:ext cx="853924" cy="3731020"/>
            <a:chOff x="0" y="0"/>
            <a:chExt cx="736600" cy="2626825"/>
          </a:xfrm>
        </p:grpSpPr>
        <p:sp>
          <p:nvSpPr>
            <p:cNvPr id="14" name="Freeform 14"/>
            <p:cNvSpPr/>
            <p:nvPr/>
          </p:nvSpPr>
          <p:spPr>
            <a:xfrm>
              <a:off x="0" y="0"/>
              <a:ext cx="736600" cy="2626825"/>
            </a:xfrm>
            <a:custGeom>
              <a:avLst/>
              <a:gdLst/>
              <a:ahLst/>
              <a:cxnLst/>
              <a:rect l="l" t="t" r="r" b="b"/>
              <a:pathLst>
                <a:path w="736600" h="2626825">
                  <a:moveTo>
                    <a:pt x="736600" y="0"/>
                  </a:moveTo>
                  <a:lnTo>
                    <a:pt x="736600" y="2626825"/>
                  </a:lnTo>
                  <a:lnTo>
                    <a:pt x="368300" y="2499825"/>
                  </a:lnTo>
                  <a:lnTo>
                    <a:pt x="0" y="2626825"/>
                  </a:lnTo>
                  <a:lnTo>
                    <a:pt x="0" y="0"/>
                  </a:lnTo>
                  <a:lnTo>
                    <a:pt x="736600" y="0"/>
                  </a:lnTo>
                  <a:close/>
                </a:path>
              </a:pathLst>
            </a:custGeom>
            <a:solidFill>
              <a:srgbClr val="F27D33"/>
            </a:solidFill>
          </p:spPr>
        </p:sp>
        <p:sp>
          <p:nvSpPr>
            <p:cNvPr id="15" name="TextBox 15"/>
            <p:cNvSpPr txBox="1"/>
            <p:nvPr/>
          </p:nvSpPr>
          <p:spPr>
            <a:xfrm>
              <a:off x="0" y="-38100"/>
              <a:ext cx="736600" cy="2537925"/>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7197524" y="3880678"/>
            <a:ext cx="6518476" cy="5184146"/>
          </a:xfrm>
          <a:custGeom>
            <a:avLst/>
            <a:gdLst/>
            <a:ahLst/>
            <a:cxnLst/>
            <a:rect l="l" t="t" r="r" b="b"/>
            <a:pathLst>
              <a:path w="6230874" h="5396230">
                <a:moveTo>
                  <a:pt x="3115437" y="0"/>
                </a:moveTo>
                <a:lnTo>
                  <a:pt x="0" y="5396230"/>
                </a:lnTo>
                <a:lnTo>
                  <a:pt x="6230874" y="5396230"/>
                </a:lnTo>
                <a:close/>
              </a:path>
            </a:pathLst>
          </a:custGeom>
          <a:blipFill>
            <a:blip r:embed="rId3">
              <a:extLst>
                <a:ext uri="{28A0092B-C50C-407E-A947-70E740481C1C}">
                  <a14:useLocalDpi xmlns:a14="http://schemas.microsoft.com/office/drawing/2010/main" val="0"/>
                </a:ext>
              </a:extLst>
            </a:blip>
            <a:stretch>
              <a:fillRect l="4606" t="4884" r="-4606" b="-4884"/>
            </a:stretch>
          </a:blipFill>
        </p:spPr>
        <p:txBody>
          <a:bodyPr/>
          <a:lstStyle/>
          <a:p>
            <a:endParaRPr lang="en-IN" dirty="0"/>
          </a:p>
        </p:txBody>
      </p:sp>
      <p:sp>
        <p:nvSpPr>
          <p:cNvPr id="19" name="Freeform 19"/>
          <p:cNvSpPr/>
          <p:nvPr/>
        </p:nvSpPr>
        <p:spPr>
          <a:xfrm>
            <a:off x="16642484" y="6328337"/>
            <a:ext cx="616816" cy="806526"/>
          </a:xfrm>
          <a:custGeom>
            <a:avLst/>
            <a:gdLst/>
            <a:ahLst/>
            <a:cxnLst/>
            <a:rect l="l" t="t" r="r" b="b"/>
            <a:pathLst>
              <a:path w="616816" h="806526">
                <a:moveTo>
                  <a:pt x="0" y="0"/>
                </a:moveTo>
                <a:lnTo>
                  <a:pt x="616816" y="0"/>
                </a:lnTo>
                <a:lnTo>
                  <a:pt x="616816" y="806526"/>
                </a:lnTo>
                <a:lnTo>
                  <a:pt x="0" y="8065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1128708" y="-1137057"/>
            <a:ext cx="2011266" cy="2026465"/>
          </a:xfrm>
          <a:custGeom>
            <a:avLst/>
            <a:gdLst/>
            <a:ahLst/>
            <a:cxnLst/>
            <a:rect l="l" t="t" r="r" b="b"/>
            <a:pathLst>
              <a:path w="2011266" h="2026465">
                <a:moveTo>
                  <a:pt x="0" y="0"/>
                </a:moveTo>
                <a:lnTo>
                  <a:pt x="2011267" y="0"/>
                </a:lnTo>
                <a:lnTo>
                  <a:pt x="2011267" y="2026464"/>
                </a:lnTo>
                <a:lnTo>
                  <a:pt x="0" y="20264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1525545" y="1167079"/>
            <a:ext cx="1439832" cy="238227"/>
          </a:xfrm>
          <a:custGeom>
            <a:avLst/>
            <a:gdLst/>
            <a:ahLst/>
            <a:cxnLst/>
            <a:rect l="l" t="t" r="r" b="b"/>
            <a:pathLst>
              <a:path w="1439832" h="238227">
                <a:moveTo>
                  <a:pt x="0" y="0"/>
                </a:moveTo>
                <a:lnTo>
                  <a:pt x="1439832" y="0"/>
                </a:lnTo>
                <a:lnTo>
                  <a:pt x="1439832" y="238226"/>
                </a:lnTo>
                <a:lnTo>
                  <a:pt x="0" y="2382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9532373" y="8378261"/>
            <a:ext cx="1316288" cy="1316288"/>
          </a:xfrm>
          <a:custGeom>
            <a:avLst/>
            <a:gdLst/>
            <a:ahLst/>
            <a:cxnLst/>
            <a:rect l="l" t="t" r="r" b="b"/>
            <a:pathLst>
              <a:path w="1316288" h="1316288">
                <a:moveTo>
                  <a:pt x="0" y="0"/>
                </a:moveTo>
                <a:lnTo>
                  <a:pt x="1316288" y="0"/>
                </a:lnTo>
                <a:lnTo>
                  <a:pt x="1316288" y="1316288"/>
                </a:lnTo>
                <a:lnTo>
                  <a:pt x="0" y="13162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TextBox 23"/>
          <p:cNvSpPr txBox="1"/>
          <p:nvPr/>
        </p:nvSpPr>
        <p:spPr>
          <a:xfrm>
            <a:off x="533400" y="1937336"/>
            <a:ext cx="9108524" cy="2872581"/>
          </a:xfrm>
          <a:prstGeom prst="rect">
            <a:avLst/>
          </a:prstGeom>
        </p:spPr>
        <p:txBody>
          <a:bodyPr wrap="square" lIns="0" tIns="0" rIns="0" bIns="0" rtlCol="0" anchor="t">
            <a:spAutoFit/>
          </a:bodyPr>
          <a:lstStyle/>
          <a:p>
            <a:pPr algn="l">
              <a:lnSpc>
                <a:spcPts val="11155"/>
              </a:lnSpc>
            </a:pPr>
            <a:r>
              <a:rPr lang="en-US" sz="11500" b="1" spc="-478" dirty="0">
                <a:solidFill>
                  <a:srgbClr val="F27D33"/>
                </a:solidFill>
                <a:latin typeface="Montserrat Classic Bold"/>
                <a:ea typeface="Montserrat Classic Bold"/>
                <a:cs typeface="Montserrat Classic Bold"/>
                <a:sym typeface="Montserrat Classic Bold"/>
              </a:rPr>
              <a:t>ADVENTURE</a:t>
            </a:r>
            <a:r>
              <a:rPr lang="en-US" sz="11500" b="1" spc="-478" dirty="0">
                <a:solidFill>
                  <a:schemeClr val="tx1">
                    <a:lumMod val="95000"/>
                    <a:lumOff val="5000"/>
                  </a:schemeClr>
                </a:solidFill>
                <a:latin typeface="Montserrat Classic Bold"/>
                <a:ea typeface="Montserrat Classic Bold"/>
                <a:cs typeface="Montserrat Classic Bold"/>
                <a:sym typeface="Montserrat Classic Bold"/>
              </a:rPr>
              <a:t>WORKS</a:t>
            </a:r>
          </a:p>
        </p:txBody>
      </p:sp>
      <p:sp>
        <p:nvSpPr>
          <p:cNvPr id="27" name="TextBox 27"/>
          <p:cNvSpPr txBox="1"/>
          <p:nvPr/>
        </p:nvSpPr>
        <p:spPr>
          <a:xfrm>
            <a:off x="228600" y="9715500"/>
            <a:ext cx="7010400" cy="407099"/>
          </a:xfrm>
          <a:prstGeom prst="rect">
            <a:avLst/>
          </a:prstGeom>
        </p:spPr>
        <p:txBody>
          <a:bodyPr wrap="square" lIns="0" tIns="0" rIns="0" bIns="0" rtlCol="0" anchor="t">
            <a:spAutoFit/>
          </a:bodyPr>
          <a:lstStyle/>
          <a:p>
            <a:pPr algn="l">
              <a:lnSpc>
                <a:spcPts val="3399"/>
              </a:lnSpc>
            </a:pPr>
            <a:r>
              <a:rPr lang="en-US" sz="2400" dirty="0">
                <a:solidFill>
                  <a:schemeClr val="bg1"/>
                </a:solidFill>
                <a:latin typeface="Proxima Nova"/>
                <a:ea typeface="Proxima Nova"/>
                <a:cs typeface="Proxima Nova"/>
                <a:sym typeface="Proxima Nova"/>
              </a:rPr>
              <a:t>Course project :Maven Analytics</a:t>
            </a:r>
          </a:p>
        </p:txBody>
      </p:sp>
      <p:sp>
        <p:nvSpPr>
          <p:cNvPr id="28" name="TextBox 27">
            <a:extLst>
              <a:ext uri="{FF2B5EF4-FFF2-40B4-BE49-F238E27FC236}">
                <a16:creationId xmlns:a16="http://schemas.microsoft.com/office/drawing/2014/main" id="{567E279C-2598-A49B-CEAE-AB0BBEDE50B6}"/>
              </a:ext>
            </a:extLst>
          </p:cNvPr>
          <p:cNvSpPr txBox="1"/>
          <p:nvPr/>
        </p:nvSpPr>
        <p:spPr>
          <a:xfrm>
            <a:off x="3962400" y="5448300"/>
            <a:ext cx="3429000" cy="646331"/>
          </a:xfrm>
          <a:prstGeom prst="rect">
            <a:avLst/>
          </a:prstGeom>
          <a:noFill/>
        </p:spPr>
        <p:txBody>
          <a:bodyPr wrap="square" rtlCol="0">
            <a:spAutoFit/>
          </a:bodyPr>
          <a:lstStyle/>
          <a:p>
            <a:pPr algn="ctr"/>
            <a:r>
              <a:rPr lang="en-IN" sz="3600" b="1" dirty="0"/>
              <a:t>By- </a:t>
            </a:r>
            <a:r>
              <a:rPr lang="en-IN" sz="3600" b="1" dirty="0" err="1"/>
              <a:t>Priyanshi</a:t>
            </a:r>
            <a:endParaRPr lang="en-IN" sz="3600" b="1" dirty="0"/>
          </a:p>
        </p:txBody>
      </p:sp>
      <p:pic>
        <p:nvPicPr>
          <p:cNvPr id="30" name="Picture 29">
            <a:extLst>
              <a:ext uri="{FF2B5EF4-FFF2-40B4-BE49-F238E27FC236}">
                <a16:creationId xmlns:a16="http://schemas.microsoft.com/office/drawing/2014/main" id="{4EE18FDF-FB7D-7E0E-0659-3AECDEB5127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00600" y="9372600"/>
            <a:ext cx="914400" cy="914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9E019-C427-E8B6-8180-C4D6A8D58C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B821949-C038-68E8-0624-64F6E65C068A}"/>
              </a:ext>
            </a:extLst>
          </p:cNvPr>
          <p:cNvSpPr/>
          <p:nvPr/>
        </p:nvSpPr>
        <p:spPr>
          <a:xfrm>
            <a:off x="16642484" y="2867702"/>
            <a:ext cx="616816" cy="806526"/>
          </a:xfrm>
          <a:custGeom>
            <a:avLst/>
            <a:gdLst/>
            <a:ahLst/>
            <a:cxnLst/>
            <a:rect l="l" t="t" r="r" b="b"/>
            <a:pathLst>
              <a:path w="616816" h="806526">
                <a:moveTo>
                  <a:pt x="0" y="0"/>
                </a:moveTo>
                <a:lnTo>
                  <a:pt x="616816" y="0"/>
                </a:lnTo>
                <a:lnTo>
                  <a:pt x="616816" y="806527"/>
                </a:lnTo>
                <a:lnTo>
                  <a:pt x="0" y="806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a:extLst>
              <a:ext uri="{FF2B5EF4-FFF2-40B4-BE49-F238E27FC236}">
                <a16:creationId xmlns:a16="http://schemas.microsoft.com/office/drawing/2014/main" id="{60008F22-4741-1A76-7F26-2E801385F2BA}"/>
              </a:ext>
            </a:extLst>
          </p:cNvPr>
          <p:cNvSpPr/>
          <p:nvPr/>
        </p:nvSpPr>
        <p:spPr>
          <a:xfrm>
            <a:off x="-1128708" y="9409789"/>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25" name="Picture 24">
            <a:extLst>
              <a:ext uri="{FF2B5EF4-FFF2-40B4-BE49-F238E27FC236}">
                <a16:creationId xmlns:a16="http://schemas.microsoft.com/office/drawing/2014/main" id="{2ED4B69C-9B72-758A-B05A-1B78ACE319B2}"/>
              </a:ext>
            </a:extLst>
          </p:cNvPr>
          <p:cNvPicPr>
            <a:picLocks noChangeAspect="1"/>
          </p:cNvPicPr>
          <p:nvPr/>
        </p:nvPicPr>
        <p:blipFill>
          <a:blip r:embed="rId6">
            <a:extLst>
              <a:ext uri="{28A0092B-C50C-407E-A947-70E740481C1C}">
                <a14:useLocalDpi xmlns:a14="http://schemas.microsoft.com/office/drawing/2010/main" val="0"/>
              </a:ext>
            </a:extLst>
          </a:blip>
          <a:srcRect r="6448"/>
          <a:stretch/>
        </p:blipFill>
        <p:spPr>
          <a:xfrm>
            <a:off x="-5687" y="1409700"/>
            <a:ext cx="17798955" cy="8877300"/>
          </a:xfrm>
          <a:prstGeom prst="rect">
            <a:avLst/>
          </a:prstGeom>
        </p:spPr>
      </p:pic>
      <p:sp>
        <p:nvSpPr>
          <p:cNvPr id="26" name="TextBox 25">
            <a:extLst>
              <a:ext uri="{FF2B5EF4-FFF2-40B4-BE49-F238E27FC236}">
                <a16:creationId xmlns:a16="http://schemas.microsoft.com/office/drawing/2014/main" id="{AFA32115-1358-E3A6-94A9-B659069D7953}"/>
              </a:ext>
            </a:extLst>
          </p:cNvPr>
          <p:cNvSpPr txBox="1"/>
          <p:nvPr/>
        </p:nvSpPr>
        <p:spPr>
          <a:xfrm>
            <a:off x="4114800" y="342900"/>
            <a:ext cx="10363200" cy="830997"/>
          </a:xfrm>
          <a:prstGeom prst="rect">
            <a:avLst/>
          </a:prstGeom>
          <a:solidFill>
            <a:schemeClr val="tx1">
              <a:lumMod val="85000"/>
              <a:lumOff val="15000"/>
            </a:schemeClr>
          </a:solidFill>
        </p:spPr>
        <p:txBody>
          <a:bodyPr wrap="square" rtlCol="0">
            <a:spAutoFit/>
          </a:bodyPr>
          <a:lstStyle/>
          <a:p>
            <a:pPr algn="ctr"/>
            <a:r>
              <a:rPr lang="en-IN" sz="4800" dirty="0">
                <a:solidFill>
                  <a:schemeClr val="accent6">
                    <a:lumMod val="75000"/>
                  </a:schemeClr>
                </a:solidFill>
                <a:latin typeface="Britannic Bold" panose="020B0903060703020204" pitchFamily="34" charset="0"/>
              </a:rPr>
              <a:t>DECOMPOSITION TREE</a:t>
            </a:r>
          </a:p>
        </p:txBody>
      </p:sp>
    </p:spTree>
    <p:extLst>
      <p:ext uri="{BB962C8B-B14F-4D97-AF65-F5344CB8AC3E}">
        <p14:creationId xmlns:p14="http://schemas.microsoft.com/office/powerpoint/2010/main" val="1002268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FFD0A-58EE-638B-8B21-7D319B3C131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91E5A0-61D0-B300-D238-3FA69ADC9D20}"/>
              </a:ext>
            </a:extLst>
          </p:cNvPr>
          <p:cNvSpPr/>
          <p:nvPr/>
        </p:nvSpPr>
        <p:spPr>
          <a:xfrm>
            <a:off x="17678400" y="190500"/>
            <a:ext cx="1066800" cy="1066800"/>
          </a:xfrm>
          <a:custGeom>
            <a:avLst/>
            <a:gdLst/>
            <a:ahLst/>
            <a:cxnLst/>
            <a:rect l="l" t="t" r="r" b="b"/>
            <a:pathLst>
              <a:path w="616816" h="806526">
                <a:moveTo>
                  <a:pt x="0" y="0"/>
                </a:moveTo>
                <a:lnTo>
                  <a:pt x="616816" y="0"/>
                </a:lnTo>
                <a:lnTo>
                  <a:pt x="616816" y="806527"/>
                </a:lnTo>
                <a:lnTo>
                  <a:pt x="0" y="806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6" name="Freeform 6">
            <a:extLst>
              <a:ext uri="{FF2B5EF4-FFF2-40B4-BE49-F238E27FC236}">
                <a16:creationId xmlns:a16="http://schemas.microsoft.com/office/drawing/2014/main" id="{355B1F0F-5448-0CCB-F4C3-9709DE2DDB3D}"/>
              </a:ext>
            </a:extLst>
          </p:cNvPr>
          <p:cNvSpPr/>
          <p:nvPr/>
        </p:nvSpPr>
        <p:spPr>
          <a:xfrm>
            <a:off x="-1128708" y="9409789"/>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TextBox 25">
            <a:extLst>
              <a:ext uri="{FF2B5EF4-FFF2-40B4-BE49-F238E27FC236}">
                <a16:creationId xmlns:a16="http://schemas.microsoft.com/office/drawing/2014/main" id="{F2415813-CF13-F387-955E-493D9E733C6D}"/>
              </a:ext>
            </a:extLst>
          </p:cNvPr>
          <p:cNvSpPr txBox="1"/>
          <p:nvPr/>
        </p:nvSpPr>
        <p:spPr>
          <a:xfrm>
            <a:off x="4114800" y="342900"/>
            <a:ext cx="10363200" cy="830997"/>
          </a:xfrm>
          <a:prstGeom prst="rect">
            <a:avLst/>
          </a:prstGeom>
          <a:solidFill>
            <a:schemeClr val="tx1">
              <a:lumMod val="85000"/>
              <a:lumOff val="15000"/>
            </a:schemeClr>
          </a:solidFill>
        </p:spPr>
        <p:txBody>
          <a:bodyPr wrap="square" rtlCol="0">
            <a:spAutoFit/>
          </a:bodyPr>
          <a:lstStyle/>
          <a:p>
            <a:pPr algn="ctr"/>
            <a:r>
              <a:rPr lang="en-IN" sz="4800" dirty="0">
                <a:solidFill>
                  <a:schemeClr val="accent6">
                    <a:lumMod val="75000"/>
                  </a:schemeClr>
                </a:solidFill>
                <a:latin typeface="Britannic Bold" panose="020B0903060703020204" pitchFamily="34" charset="0"/>
              </a:rPr>
              <a:t>KEY INFLUENCERS</a:t>
            </a:r>
          </a:p>
        </p:txBody>
      </p:sp>
      <p:pic>
        <p:nvPicPr>
          <p:cNvPr id="4" name="Picture 3">
            <a:extLst>
              <a:ext uri="{FF2B5EF4-FFF2-40B4-BE49-F238E27FC236}">
                <a16:creationId xmlns:a16="http://schemas.microsoft.com/office/drawing/2014/main" id="{F8CC115B-62CD-67EA-A522-54F41F004B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400" y="1485900"/>
            <a:ext cx="15896569" cy="8697710"/>
          </a:xfrm>
          <a:prstGeom prst="rect">
            <a:avLst/>
          </a:prstGeom>
        </p:spPr>
      </p:pic>
    </p:spTree>
    <p:extLst>
      <p:ext uri="{BB962C8B-B14F-4D97-AF65-F5344CB8AC3E}">
        <p14:creationId xmlns:p14="http://schemas.microsoft.com/office/powerpoint/2010/main" val="3943223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6F7"/>
        </a:solidFill>
        <a:effectLst/>
      </p:bgPr>
    </p:bg>
    <p:spTree>
      <p:nvGrpSpPr>
        <p:cNvPr id="1" name=""/>
        <p:cNvGrpSpPr/>
        <p:nvPr/>
      </p:nvGrpSpPr>
      <p:grpSpPr>
        <a:xfrm>
          <a:off x="0" y="0"/>
          <a:ext cx="0" cy="0"/>
          <a:chOff x="0" y="0"/>
          <a:chExt cx="0" cy="0"/>
        </a:xfrm>
      </p:grpSpPr>
      <p:sp>
        <p:nvSpPr>
          <p:cNvPr id="2" name="Freeform 2"/>
          <p:cNvSpPr/>
          <p:nvPr/>
        </p:nvSpPr>
        <p:spPr>
          <a:xfrm>
            <a:off x="17526000" y="9477010"/>
            <a:ext cx="616816" cy="806526"/>
          </a:xfrm>
          <a:custGeom>
            <a:avLst/>
            <a:gdLst/>
            <a:ahLst/>
            <a:cxnLst/>
            <a:rect l="l" t="t" r="r" b="b"/>
            <a:pathLst>
              <a:path w="616816" h="806526">
                <a:moveTo>
                  <a:pt x="0" y="0"/>
                </a:moveTo>
                <a:lnTo>
                  <a:pt x="616816" y="0"/>
                </a:lnTo>
                <a:lnTo>
                  <a:pt x="616816" y="806527"/>
                </a:lnTo>
                <a:lnTo>
                  <a:pt x="0" y="806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10800000">
            <a:off x="1295400" y="10391"/>
            <a:ext cx="2721904" cy="4079133"/>
            <a:chOff x="0" y="0"/>
            <a:chExt cx="450631" cy="675330"/>
          </a:xfrm>
        </p:grpSpPr>
        <p:sp>
          <p:nvSpPr>
            <p:cNvPr id="4" name="Freeform 4"/>
            <p:cNvSpPr/>
            <p:nvPr/>
          </p:nvSpPr>
          <p:spPr>
            <a:xfrm>
              <a:off x="0" y="0"/>
              <a:ext cx="450631" cy="675330"/>
            </a:xfrm>
            <a:custGeom>
              <a:avLst/>
              <a:gdLst/>
              <a:ahLst/>
              <a:cxnLst/>
              <a:rect l="l" t="t" r="r" b="b"/>
              <a:pathLst>
                <a:path w="450631" h="675330">
                  <a:moveTo>
                    <a:pt x="450631" y="0"/>
                  </a:moveTo>
                  <a:lnTo>
                    <a:pt x="450631" y="675330"/>
                  </a:lnTo>
                  <a:lnTo>
                    <a:pt x="225315" y="548330"/>
                  </a:lnTo>
                  <a:lnTo>
                    <a:pt x="0" y="675330"/>
                  </a:lnTo>
                  <a:lnTo>
                    <a:pt x="0" y="0"/>
                  </a:lnTo>
                  <a:lnTo>
                    <a:pt x="450631" y="0"/>
                  </a:lnTo>
                  <a:close/>
                </a:path>
              </a:pathLst>
            </a:custGeom>
            <a:solidFill>
              <a:srgbClr val="F27D33"/>
            </a:solidFill>
          </p:spPr>
        </p:sp>
        <p:sp>
          <p:nvSpPr>
            <p:cNvPr id="5" name="TextBox 5"/>
            <p:cNvSpPr txBox="1"/>
            <p:nvPr/>
          </p:nvSpPr>
          <p:spPr>
            <a:xfrm>
              <a:off x="0" y="-38100"/>
              <a:ext cx="450631" cy="58643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10800000">
            <a:off x="-1" y="647700"/>
            <a:ext cx="5187569" cy="9773538"/>
            <a:chOff x="0" y="0"/>
            <a:chExt cx="450631" cy="788873"/>
          </a:xfrm>
        </p:grpSpPr>
        <p:sp>
          <p:nvSpPr>
            <p:cNvPr id="7" name="Freeform 7"/>
            <p:cNvSpPr/>
            <p:nvPr/>
          </p:nvSpPr>
          <p:spPr>
            <a:xfrm>
              <a:off x="0" y="0"/>
              <a:ext cx="450631" cy="788873"/>
            </a:xfrm>
            <a:custGeom>
              <a:avLst/>
              <a:gdLst/>
              <a:ahLst/>
              <a:cxnLst/>
              <a:rect l="l" t="t" r="r" b="b"/>
              <a:pathLst>
                <a:path w="450631" h="788873">
                  <a:moveTo>
                    <a:pt x="450631" y="0"/>
                  </a:moveTo>
                  <a:lnTo>
                    <a:pt x="450631" y="788873"/>
                  </a:lnTo>
                  <a:lnTo>
                    <a:pt x="225315" y="661873"/>
                  </a:lnTo>
                  <a:lnTo>
                    <a:pt x="0" y="788873"/>
                  </a:lnTo>
                  <a:lnTo>
                    <a:pt x="0" y="0"/>
                  </a:lnTo>
                  <a:lnTo>
                    <a:pt x="450631" y="0"/>
                  </a:lnTo>
                  <a:close/>
                </a:path>
              </a:pathLst>
            </a:custGeom>
            <a:solidFill>
              <a:srgbClr val="211F20"/>
            </a:solidFill>
          </p:spPr>
        </p:sp>
        <p:sp>
          <p:nvSpPr>
            <p:cNvPr id="8" name="TextBox 8"/>
            <p:cNvSpPr txBox="1"/>
            <p:nvPr/>
          </p:nvSpPr>
          <p:spPr>
            <a:xfrm>
              <a:off x="0" y="-38100"/>
              <a:ext cx="450631" cy="69997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7402546" y="-1141877"/>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6264941" y="9139187"/>
            <a:ext cx="1439832" cy="238227"/>
          </a:xfrm>
          <a:custGeom>
            <a:avLst/>
            <a:gdLst/>
            <a:ahLst/>
            <a:cxnLst/>
            <a:rect l="l" t="t" r="r" b="b"/>
            <a:pathLst>
              <a:path w="1439832" h="238227">
                <a:moveTo>
                  <a:pt x="0" y="0"/>
                </a:moveTo>
                <a:lnTo>
                  <a:pt x="1439832" y="0"/>
                </a:lnTo>
                <a:lnTo>
                  <a:pt x="1439832" y="238226"/>
                </a:lnTo>
                <a:lnTo>
                  <a:pt x="0" y="2382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a:grpSpLocks noChangeAspect="1"/>
          </p:cNvGrpSpPr>
          <p:nvPr/>
        </p:nvGrpSpPr>
        <p:grpSpPr>
          <a:xfrm>
            <a:off x="1905000" y="3771900"/>
            <a:ext cx="4876800" cy="4114800"/>
            <a:chOff x="-1580906" y="359337"/>
            <a:chExt cx="6745203" cy="5691267"/>
          </a:xfrm>
        </p:grpSpPr>
        <p:sp>
          <p:nvSpPr>
            <p:cNvPr id="12" name="Freeform 12"/>
            <p:cNvSpPr/>
            <p:nvPr/>
          </p:nvSpPr>
          <p:spPr>
            <a:xfrm>
              <a:off x="-1580906" y="359337"/>
              <a:ext cx="6745203" cy="5691267"/>
            </a:xfrm>
            <a:custGeom>
              <a:avLst/>
              <a:gdLst/>
              <a:ahLst/>
              <a:cxnLst/>
              <a:rect l="l" t="t" r="r" b="b"/>
              <a:pathLst>
                <a:path w="6350026" h="6350000">
                  <a:moveTo>
                    <a:pt x="0" y="0"/>
                  </a:moveTo>
                  <a:lnTo>
                    <a:pt x="6350026" y="0"/>
                  </a:lnTo>
                  <a:lnTo>
                    <a:pt x="6350026" y="6350000"/>
                  </a:lnTo>
                  <a:lnTo>
                    <a:pt x="0" y="6350000"/>
                  </a:lnTo>
                  <a:close/>
                </a:path>
              </a:pathLst>
            </a:custGeom>
            <a:blipFill>
              <a:blip r:embed="rId8">
                <a:extLst>
                  <a:ext uri="{28A0092B-C50C-407E-A947-70E740481C1C}">
                    <a14:useLocalDpi xmlns:a14="http://schemas.microsoft.com/office/drawing/2010/main" val="0"/>
                  </a:ext>
                </a:extLst>
              </a:blip>
              <a:stretch>
                <a:fillRect/>
              </a:stretch>
            </a:blipFill>
          </p:spPr>
          <p:txBody>
            <a:bodyPr/>
            <a:lstStyle/>
            <a:p>
              <a:endParaRPr lang="en-IN" dirty="0"/>
            </a:p>
          </p:txBody>
        </p:sp>
      </p:grpSp>
      <p:sp>
        <p:nvSpPr>
          <p:cNvPr id="17" name="TextBox 17"/>
          <p:cNvSpPr txBox="1"/>
          <p:nvPr/>
        </p:nvSpPr>
        <p:spPr>
          <a:xfrm>
            <a:off x="6477000" y="1104900"/>
            <a:ext cx="9584659" cy="1000274"/>
          </a:xfrm>
          <a:prstGeom prst="rect">
            <a:avLst/>
          </a:prstGeom>
        </p:spPr>
        <p:txBody>
          <a:bodyPr wrap="square" lIns="0" tIns="0" rIns="0" bIns="0" rtlCol="0" anchor="t">
            <a:spAutoFit/>
          </a:bodyPr>
          <a:lstStyle/>
          <a:p>
            <a:pPr algn="l">
              <a:lnSpc>
                <a:spcPts val="7840"/>
              </a:lnSpc>
            </a:pPr>
            <a:r>
              <a:rPr lang="en-IN" sz="8000" b="1" spc="-336" dirty="0">
                <a:solidFill>
                  <a:srgbClr val="211F20"/>
                </a:solidFill>
                <a:latin typeface="Montserrat Classic Bold"/>
                <a:ea typeface="Montserrat Classic Bold"/>
                <a:cs typeface="Montserrat Classic Bold"/>
                <a:sym typeface="Montserrat Classic Bold"/>
              </a:rPr>
              <a:t>Recommendations</a:t>
            </a:r>
            <a:endParaRPr lang="en-US" sz="8000" b="1" spc="-336" dirty="0">
              <a:solidFill>
                <a:srgbClr val="F27D33"/>
              </a:solidFill>
              <a:latin typeface="Montserrat Classic Bold"/>
              <a:ea typeface="Montserrat Classic Bold"/>
              <a:cs typeface="Montserrat Classic Bold"/>
              <a:sym typeface="Montserrat Classic Bold"/>
            </a:endParaRPr>
          </a:p>
        </p:txBody>
      </p:sp>
      <p:sp>
        <p:nvSpPr>
          <p:cNvPr id="19" name="TextBox 19"/>
          <p:cNvSpPr txBox="1"/>
          <p:nvPr/>
        </p:nvSpPr>
        <p:spPr>
          <a:xfrm>
            <a:off x="6934200" y="3543300"/>
            <a:ext cx="10591800" cy="5561715"/>
          </a:xfrm>
          <a:prstGeom prst="rect">
            <a:avLst/>
          </a:prstGeom>
        </p:spPr>
        <p:txBody>
          <a:bodyPr wrap="square" lIns="0" tIns="0" rIns="0" bIns="0" rtlCol="0" anchor="t">
            <a:spAutoFit/>
          </a:bodyPr>
          <a:lstStyle/>
          <a:p>
            <a:pPr algn="ctr">
              <a:lnSpc>
                <a:spcPts val="4940"/>
              </a:lnSpc>
            </a:pPr>
            <a:r>
              <a:rPr lang="en-IN" sz="3600" b="1" dirty="0">
                <a:solidFill>
                  <a:srgbClr val="545454"/>
                </a:solidFill>
                <a:latin typeface="Bahnschrift Light SemiCondensed" panose="020B0502040204020203" pitchFamily="34" charset="0"/>
                <a:ea typeface="Rubik"/>
                <a:cs typeface="Rubik"/>
                <a:sym typeface="Rubik"/>
              </a:rPr>
              <a:t>Enhance Product Quality &amp;Customer Retention</a:t>
            </a:r>
            <a:r>
              <a:rPr lang="en-IN" sz="3600" dirty="0">
                <a:solidFill>
                  <a:srgbClr val="545454"/>
                </a:solidFill>
                <a:latin typeface="Bahnschrift Light SemiCondensed" panose="020B0502040204020203" pitchFamily="34" charset="0"/>
                <a:ea typeface="Rubik"/>
                <a:cs typeface="Rubik"/>
                <a:sym typeface="Rubik"/>
              </a:rPr>
              <a:t>.</a:t>
            </a:r>
          </a:p>
          <a:p>
            <a:pPr algn="ctr">
              <a:lnSpc>
                <a:spcPts val="4940"/>
              </a:lnSpc>
            </a:pPr>
            <a:endParaRPr lang="en-IN" sz="3600" dirty="0">
              <a:solidFill>
                <a:srgbClr val="545454"/>
              </a:solidFill>
              <a:latin typeface="Bahnschrift Light SemiCondensed" panose="020B0502040204020203" pitchFamily="34" charset="0"/>
              <a:ea typeface="Rubik"/>
              <a:cs typeface="Rubik"/>
              <a:sym typeface="Rubik"/>
            </a:endParaRPr>
          </a:p>
          <a:p>
            <a:pPr marL="342900" indent="-342900" algn="ctr">
              <a:lnSpc>
                <a:spcPts val="4940"/>
              </a:lnSpc>
              <a:buFont typeface="Arial" panose="020B0604020202020204" pitchFamily="34" charset="0"/>
              <a:buChar char="•"/>
            </a:pPr>
            <a:r>
              <a:rPr lang="en-US" sz="2400" dirty="0">
                <a:solidFill>
                  <a:srgbClr val="545454"/>
                </a:solidFill>
                <a:latin typeface="Bahnschrift Light SemiCondensed" panose="020B0502040204020203" pitchFamily="34" charset="0"/>
                <a:ea typeface="Rubik"/>
                <a:cs typeface="Rubik"/>
                <a:sym typeface="Rubik"/>
              </a:rPr>
              <a:t>With a return rate of </a:t>
            </a:r>
            <a:r>
              <a:rPr lang="en-US" sz="2400" b="1" dirty="0">
                <a:solidFill>
                  <a:schemeClr val="accent6">
                    <a:lumMod val="75000"/>
                  </a:schemeClr>
                </a:solidFill>
                <a:latin typeface="Bahnschrift Light SemiCondensed" panose="020B0502040204020203" pitchFamily="34" charset="0"/>
                <a:ea typeface="Rubik"/>
                <a:cs typeface="Rubik"/>
                <a:sym typeface="Rubik"/>
              </a:rPr>
              <a:t>2.17%</a:t>
            </a:r>
            <a:r>
              <a:rPr lang="en-US" sz="2400" dirty="0">
                <a:solidFill>
                  <a:srgbClr val="545454"/>
                </a:solidFill>
                <a:latin typeface="Bahnschrift Light SemiCondensed" panose="020B0502040204020203" pitchFamily="34" charset="0"/>
                <a:ea typeface="Rubik"/>
                <a:cs typeface="Rubik"/>
                <a:sym typeface="Rubik"/>
              </a:rPr>
              <a:t>, we’re already seeing strong customer satisfaction.</a:t>
            </a:r>
          </a:p>
          <a:p>
            <a:pPr algn="ctr">
              <a:lnSpc>
                <a:spcPts val="4940"/>
              </a:lnSpc>
            </a:pPr>
            <a:r>
              <a:rPr lang="en-US" sz="2400" dirty="0">
                <a:solidFill>
                  <a:srgbClr val="545454"/>
                </a:solidFill>
                <a:latin typeface="Bahnschrift Light SemiCondensed" panose="020B0502040204020203" pitchFamily="34" charset="0"/>
                <a:ea typeface="Rubik"/>
                <a:cs typeface="Rubik"/>
                <a:sym typeface="Rubik"/>
              </a:rPr>
              <a:t> </a:t>
            </a:r>
          </a:p>
          <a:p>
            <a:pPr marL="342900" indent="-342900" algn="ctr">
              <a:lnSpc>
                <a:spcPts val="4940"/>
              </a:lnSpc>
              <a:buFont typeface="Arial" panose="020B0604020202020204" pitchFamily="34" charset="0"/>
              <a:buChar char="•"/>
            </a:pPr>
            <a:r>
              <a:rPr lang="en-US" sz="2400" dirty="0">
                <a:solidFill>
                  <a:srgbClr val="545454"/>
                </a:solidFill>
                <a:latin typeface="Bahnschrift Light SemiCondensed" panose="020B0502040204020203" pitchFamily="34" charset="0"/>
                <a:ea typeface="Rubik"/>
                <a:cs typeface="Rubik"/>
                <a:sym typeface="Rubik"/>
              </a:rPr>
              <a:t>However, products like </a:t>
            </a:r>
            <a:r>
              <a:rPr lang="en-US" sz="2400" b="1" dirty="0">
                <a:solidFill>
                  <a:schemeClr val="accent6">
                    <a:lumMod val="75000"/>
                  </a:schemeClr>
                </a:solidFill>
                <a:latin typeface="Bahnschrift Light SemiCondensed" panose="020B0502040204020203" pitchFamily="34" charset="0"/>
                <a:ea typeface="Rubik"/>
                <a:cs typeface="Rubik"/>
                <a:sym typeface="Rubik"/>
              </a:rPr>
              <a:t>"Shorts" </a:t>
            </a:r>
            <a:r>
              <a:rPr lang="en-US" sz="2400" dirty="0">
                <a:solidFill>
                  <a:srgbClr val="545454"/>
                </a:solidFill>
                <a:latin typeface="Bahnschrift Light SemiCondensed" panose="020B0502040204020203" pitchFamily="34" charset="0"/>
                <a:ea typeface="Rubik"/>
                <a:cs typeface="Rubik"/>
                <a:sym typeface="Rubik"/>
              </a:rPr>
              <a:t>and the </a:t>
            </a:r>
            <a:r>
              <a:rPr lang="en-US" sz="2400" b="1" dirty="0">
                <a:solidFill>
                  <a:schemeClr val="accent6">
                    <a:lumMod val="75000"/>
                  </a:schemeClr>
                </a:solidFill>
                <a:latin typeface="Bahnschrift Light SemiCondensed" panose="020B0502040204020203" pitchFamily="34" charset="0"/>
                <a:ea typeface="Rubik"/>
                <a:cs typeface="Rubik"/>
                <a:sym typeface="Rubik"/>
              </a:rPr>
              <a:t>"Sport-100 Helmet" </a:t>
            </a:r>
            <a:r>
              <a:rPr lang="en-US" sz="2400" dirty="0">
                <a:solidFill>
                  <a:srgbClr val="545454"/>
                </a:solidFill>
                <a:latin typeface="Bahnschrift Light SemiCondensed" panose="020B0502040204020203" pitchFamily="34" charset="0"/>
                <a:ea typeface="Rubik"/>
                <a:cs typeface="Rubik"/>
                <a:sym typeface="Rubik"/>
              </a:rPr>
              <a:t>show higher return rates (</a:t>
            </a:r>
            <a:r>
              <a:rPr lang="en-US" sz="2400" b="1" dirty="0">
                <a:solidFill>
                  <a:schemeClr val="accent6">
                    <a:lumMod val="75000"/>
                  </a:schemeClr>
                </a:solidFill>
                <a:latin typeface="Bahnschrift Light SemiCondensed" panose="020B0502040204020203" pitchFamily="34" charset="0"/>
                <a:ea typeface="Rubik"/>
                <a:cs typeface="Rubik"/>
                <a:sym typeface="Rubik"/>
              </a:rPr>
              <a:t>3.33% for the helmet</a:t>
            </a:r>
            <a:r>
              <a:rPr lang="en-US" sz="2400" dirty="0">
                <a:solidFill>
                  <a:srgbClr val="545454"/>
                </a:solidFill>
                <a:latin typeface="Bahnschrift Light SemiCondensed" panose="020B0502040204020203" pitchFamily="34" charset="0"/>
                <a:ea typeface="Rubik"/>
                <a:cs typeface="Rubik"/>
                <a:sym typeface="Rubik"/>
              </a:rPr>
              <a:t>).Initiating targeted customer feedback for these items could yield insights for improvement, potentially reducing returns by up to </a:t>
            </a:r>
            <a:r>
              <a:rPr lang="en-US" sz="2400" b="1" dirty="0">
                <a:solidFill>
                  <a:srgbClr val="545454"/>
                </a:solidFill>
                <a:latin typeface="Bahnschrift Light SemiCondensed" panose="020B0502040204020203" pitchFamily="34" charset="0"/>
                <a:ea typeface="Rubik"/>
                <a:cs typeface="Rubik"/>
                <a:sym typeface="Rubik"/>
              </a:rPr>
              <a:t>1%</a:t>
            </a:r>
            <a:r>
              <a:rPr lang="en-US" sz="2400" dirty="0">
                <a:solidFill>
                  <a:srgbClr val="545454"/>
                </a:solidFill>
                <a:latin typeface="Bahnschrift Light SemiCondensed" panose="020B0502040204020203" pitchFamily="34" charset="0"/>
                <a:ea typeface="Rubik"/>
                <a:cs typeface="Rubik"/>
                <a:sym typeface="Rubik"/>
              </a:rPr>
              <a:t> if we address common issues, leading to cost savings and better customer experience.</a:t>
            </a:r>
          </a:p>
          <a:p>
            <a:pPr algn="ctr">
              <a:lnSpc>
                <a:spcPts val="4940"/>
              </a:lnSpc>
            </a:pPr>
            <a:endParaRPr lang="en-IN" sz="2400" dirty="0">
              <a:solidFill>
                <a:srgbClr val="545454"/>
              </a:solidFill>
              <a:latin typeface="Bahnschrift Light SemiCondensed" panose="020B0502040204020203" pitchFamily="34" charset="0"/>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DCA49-674D-DE16-1173-1E36292C0DA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7CBF0C-09F0-9B04-6B8A-EA42C3ABB530}"/>
              </a:ext>
            </a:extLst>
          </p:cNvPr>
          <p:cNvSpPr/>
          <p:nvPr/>
        </p:nvSpPr>
        <p:spPr>
          <a:xfrm>
            <a:off x="17678400" y="190500"/>
            <a:ext cx="1066800" cy="1066800"/>
          </a:xfrm>
          <a:custGeom>
            <a:avLst/>
            <a:gdLst/>
            <a:ahLst/>
            <a:cxnLst/>
            <a:rect l="l" t="t" r="r" b="b"/>
            <a:pathLst>
              <a:path w="616816" h="806526">
                <a:moveTo>
                  <a:pt x="0" y="0"/>
                </a:moveTo>
                <a:lnTo>
                  <a:pt x="616816" y="0"/>
                </a:lnTo>
                <a:lnTo>
                  <a:pt x="616816" y="806527"/>
                </a:lnTo>
                <a:lnTo>
                  <a:pt x="0" y="806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6" name="Freeform 6">
            <a:extLst>
              <a:ext uri="{FF2B5EF4-FFF2-40B4-BE49-F238E27FC236}">
                <a16:creationId xmlns:a16="http://schemas.microsoft.com/office/drawing/2014/main" id="{4355881D-A102-4FCF-C967-CCA9FABEB455}"/>
              </a:ext>
            </a:extLst>
          </p:cNvPr>
          <p:cNvSpPr/>
          <p:nvPr/>
        </p:nvSpPr>
        <p:spPr>
          <a:xfrm>
            <a:off x="-1128708" y="9409789"/>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5" name="Picture 4">
            <a:extLst>
              <a:ext uri="{FF2B5EF4-FFF2-40B4-BE49-F238E27FC236}">
                <a16:creationId xmlns:a16="http://schemas.microsoft.com/office/drawing/2014/main" id="{4F89E921-46FE-70D9-6937-5146133B25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18288001" cy="10287000"/>
          </a:xfrm>
          <a:prstGeom prst="rect">
            <a:avLst/>
          </a:prstGeom>
        </p:spPr>
      </p:pic>
    </p:spTree>
    <p:extLst>
      <p:ext uri="{BB962C8B-B14F-4D97-AF65-F5344CB8AC3E}">
        <p14:creationId xmlns:p14="http://schemas.microsoft.com/office/powerpoint/2010/main" val="847838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305A-12AD-52C0-718A-65F8722614F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057B473-92E2-2790-4FE6-35A01094780A}"/>
              </a:ext>
            </a:extLst>
          </p:cNvPr>
          <p:cNvSpPr/>
          <p:nvPr/>
        </p:nvSpPr>
        <p:spPr>
          <a:xfrm>
            <a:off x="17678400" y="190500"/>
            <a:ext cx="1066800" cy="1066800"/>
          </a:xfrm>
          <a:custGeom>
            <a:avLst/>
            <a:gdLst/>
            <a:ahLst/>
            <a:cxnLst/>
            <a:rect l="l" t="t" r="r" b="b"/>
            <a:pathLst>
              <a:path w="616816" h="806526">
                <a:moveTo>
                  <a:pt x="0" y="0"/>
                </a:moveTo>
                <a:lnTo>
                  <a:pt x="616816" y="0"/>
                </a:lnTo>
                <a:lnTo>
                  <a:pt x="616816" y="806527"/>
                </a:lnTo>
                <a:lnTo>
                  <a:pt x="0" y="806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6" name="Freeform 6">
            <a:extLst>
              <a:ext uri="{FF2B5EF4-FFF2-40B4-BE49-F238E27FC236}">
                <a16:creationId xmlns:a16="http://schemas.microsoft.com/office/drawing/2014/main" id="{F2824608-936A-243E-97E4-6734E2BFA099}"/>
              </a:ext>
            </a:extLst>
          </p:cNvPr>
          <p:cNvSpPr/>
          <p:nvPr/>
        </p:nvSpPr>
        <p:spPr>
          <a:xfrm>
            <a:off x="-1128708" y="9409789"/>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5" name="Picture 4">
            <a:extLst>
              <a:ext uri="{FF2B5EF4-FFF2-40B4-BE49-F238E27FC236}">
                <a16:creationId xmlns:a16="http://schemas.microsoft.com/office/drawing/2014/main" id="{5A891212-AADD-9E61-4C53-A24595635E9B}"/>
              </a:ext>
            </a:extLst>
          </p:cNvPr>
          <p:cNvPicPr>
            <a:picLocks noChangeAspect="1"/>
          </p:cNvPicPr>
          <p:nvPr/>
        </p:nvPicPr>
        <p:blipFill>
          <a:blip r:embed="rId6">
            <a:extLst>
              <a:ext uri="{28A0092B-C50C-407E-A947-70E740481C1C}">
                <a14:useLocalDpi xmlns:a14="http://schemas.microsoft.com/office/drawing/2010/main" val="0"/>
              </a:ext>
            </a:extLst>
          </a:blip>
          <a:srcRect l="1688" t="1981" r="1477" b="1634"/>
          <a:stretch/>
        </p:blipFill>
        <p:spPr>
          <a:xfrm>
            <a:off x="0" y="0"/>
            <a:ext cx="18364200" cy="10287000"/>
          </a:xfrm>
          <a:prstGeom prst="rect">
            <a:avLst/>
          </a:prstGeom>
        </p:spPr>
      </p:pic>
    </p:spTree>
    <p:extLst>
      <p:ext uri="{BB962C8B-B14F-4D97-AF65-F5344CB8AC3E}">
        <p14:creationId xmlns:p14="http://schemas.microsoft.com/office/powerpoint/2010/main" val="91668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6F7"/>
        </a:solidFill>
        <a:effectLst/>
      </p:bgPr>
    </p:bg>
    <p:spTree>
      <p:nvGrpSpPr>
        <p:cNvPr id="1" name=""/>
        <p:cNvGrpSpPr/>
        <p:nvPr/>
      </p:nvGrpSpPr>
      <p:grpSpPr>
        <a:xfrm>
          <a:off x="0" y="0"/>
          <a:ext cx="0" cy="0"/>
          <a:chOff x="0" y="0"/>
          <a:chExt cx="0" cy="0"/>
        </a:xfrm>
      </p:grpSpPr>
      <p:grpSp>
        <p:nvGrpSpPr>
          <p:cNvPr id="31" name="Group 2">
            <a:extLst>
              <a:ext uri="{FF2B5EF4-FFF2-40B4-BE49-F238E27FC236}">
                <a16:creationId xmlns:a16="http://schemas.microsoft.com/office/drawing/2014/main" id="{E00DDB88-5FEA-E8DF-0597-1DE3B3C7BCD3}"/>
              </a:ext>
            </a:extLst>
          </p:cNvPr>
          <p:cNvGrpSpPr/>
          <p:nvPr/>
        </p:nvGrpSpPr>
        <p:grpSpPr>
          <a:xfrm rot="-5400000">
            <a:off x="4702042" y="-549143"/>
            <a:ext cx="9493516" cy="18897601"/>
            <a:chOff x="0" y="0"/>
            <a:chExt cx="450631" cy="805414"/>
          </a:xfrm>
        </p:grpSpPr>
        <p:sp>
          <p:nvSpPr>
            <p:cNvPr id="32" name="Freeform 3">
              <a:extLst>
                <a:ext uri="{FF2B5EF4-FFF2-40B4-BE49-F238E27FC236}">
                  <a16:creationId xmlns:a16="http://schemas.microsoft.com/office/drawing/2014/main" id="{EE18D468-2CB2-A9B6-189A-EA2B3473FA30}"/>
                </a:ext>
              </a:extLst>
            </p:cNvPr>
            <p:cNvSpPr/>
            <p:nvPr/>
          </p:nvSpPr>
          <p:spPr>
            <a:xfrm>
              <a:off x="0" y="0"/>
              <a:ext cx="450631" cy="805414"/>
            </a:xfrm>
            <a:custGeom>
              <a:avLst/>
              <a:gdLst/>
              <a:ahLst/>
              <a:cxnLst/>
              <a:rect l="l" t="t" r="r" b="b"/>
              <a:pathLst>
                <a:path w="450631" h="805414">
                  <a:moveTo>
                    <a:pt x="450631" y="0"/>
                  </a:moveTo>
                  <a:lnTo>
                    <a:pt x="450631" y="805414"/>
                  </a:lnTo>
                  <a:lnTo>
                    <a:pt x="225315" y="678414"/>
                  </a:lnTo>
                  <a:lnTo>
                    <a:pt x="0" y="805414"/>
                  </a:lnTo>
                  <a:lnTo>
                    <a:pt x="0" y="0"/>
                  </a:lnTo>
                  <a:lnTo>
                    <a:pt x="450631" y="0"/>
                  </a:lnTo>
                  <a:close/>
                </a:path>
              </a:pathLst>
            </a:custGeom>
            <a:solidFill>
              <a:srgbClr val="211F20"/>
            </a:solidFill>
          </p:spPr>
        </p:sp>
        <p:sp>
          <p:nvSpPr>
            <p:cNvPr id="33" name="TextBox 4">
              <a:extLst>
                <a:ext uri="{FF2B5EF4-FFF2-40B4-BE49-F238E27FC236}">
                  <a16:creationId xmlns:a16="http://schemas.microsoft.com/office/drawing/2014/main" id="{A61F5D79-9E68-2FB5-B167-92070F423A1D}"/>
                </a:ext>
              </a:extLst>
            </p:cNvPr>
            <p:cNvSpPr txBox="1"/>
            <p:nvPr/>
          </p:nvSpPr>
          <p:spPr>
            <a:xfrm>
              <a:off x="0" y="-38100"/>
              <a:ext cx="450631" cy="716514"/>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4"/>
          <p:cNvSpPr txBox="1"/>
          <p:nvPr/>
        </p:nvSpPr>
        <p:spPr>
          <a:xfrm rot="16200000">
            <a:off x="1874970" y="1548475"/>
            <a:ext cx="9493516" cy="15094923"/>
          </a:xfrm>
          <a:prstGeom prst="rect">
            <a:avLst/>
          </a:prstGeom>
        </p:spPr>
        <p:txBody>
          <a:bodyPr lIns="50800" tIns="50800" rIns="50800" bIns="50800" rtlCol="0" anchor="ctr"/>
          <a:lstStyle/>
          <a:p>
            <a:pPr algn="ctr">
              <a:lnSpc>
                <a:spcPts val="2659"/>
              </a:lnSpc>
              <a:spcBef>
                <a:spcPct val="0"/>
              </a:spcBef>
            </a:pPr>
            <a:endParaRPr/>
          </a:p>
        </p:txBody>
      </p:sp>
      <p:grpSp>
        <p:nvGrpSpPr>
          <p:cNvPr id="5" name="Group 5"/>
          <p:cNvGrpSpPr/>
          <p:nvPr/>
        </p:nvGrpSpPr>
        <p:grpSpPr>
          <a:xfrm rot="5400000">
            <a:off x="17137814" y="5988886"/>
            <a:ext cx="2721904" cy="4079133"/>
            <a:chOff x="0" y="0"/>
            <a:chExt cx="450631" cy="675330"/>
          </a:xfrm>
        </p:grpSpPr>
        <p:sp>
          <p:nvSpPr>
            <p:cNvPr id="6" name="Freeform 6"/>
            <p:cNvSpPr/>
            <p:nvPr/>
          </p:nvSpPr>
          <p:spPr>
            <a:xfrm>
              <a:off x="0" y="0"/>
              <a:ext cx="450631" cy="675330"/>
            </a:xfrm>
            <a:custGeom>
              <a:avLst/>
              <a:gdLst/>
              <a:ahLst/>
              <a:cxnLst/>
              <a:rect l="l" t="t" r="r" b="b"/>
              <a:pathLst>
                <a:path w="450631" h="675330">
                  <a:moveTo>
                    <a:pt x="450631" y="0"/>
                  </a:moveTo>
                  <a:lnTo>
                    <a:pt x="450631" y="675330"/>
                  </a:lnTo>
                  <a:lnTo>
                    <a:pt x="225315" y="548330"/>
                  </a:lnTo>
                  <a:lnTo>
                    <a:pt x="0" y="675330"/>
                  </a:lnTo>
                  <a:lnTo>
                    <a:pt x="0" y="0"/>
                  </a:lnTo>
                  <a:lnTo>
                    <a:pt x="450631" y="0"/>
                  </a:lnTo>
                  <a:close/>
                </a:path>
              </a:pathLst>
            </a:custGeom>
            <a:solidFill>
              <a:srgbClr val="F27D33"/>
            </a:solidFill>
          </p:spPr>
        </p:sp>
        <p:sp>
          <p:nvSpPr>
            <p:cNvPr id="7" name="TextBox 7"/>
            <p:cNvSpPr txBox="1"/>
            <p:nvPr/>
          </p:nvSpPr>
          <p:spPr>
            <a:xfrm>
              <a:off x="0" y="-38100"/>
              <a:ext cx="450631" cy="58643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972800" y="1409700"/>
            <a:ext cx="7839074" cy="6353740"/>
            <a:chOff x="27260" y="498514"/>
            <a:chExt cx="6169589" cy="5000586"/>
          </a:xfrm>
        </p:grpSpPr>
        <p:sp>
          <p:nvSpPr>
            <p:cNvPr id="9" name="Freeform 9"/>
            <p:cNvSpPr/>
            <p:nvPr/>
          </p:nvSpPr>
          <p:spPr>
            <a:xfrm>
              <a:off x="27260" y="498514"/>
              <a:ext cx="6169589" cy="5000586"/>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2">
                <a:extLst>
                  <a:ext uri="{28A0092B-C50C-407E-A947-70E740481C1C}">
                    <a14:useLocalDpi xmlns:a14="http://schemas.microsoft.com/office/drawing/2010/main" val="0"/>
                  </a:ext>
                </a:extLst>
              </a:blip>
              <a:stretch>
                <a:fillRect l="1459" t="-10042" r="-2743" b="3371"/>
              </a:stretch>
            </a:blipFill>
          </p:spPr>
        </p:sp>
      </p:grpSp>
      <p:sp>
        <p:nvSpPr>
          <p:cNvPr id="10" name="Freeform 10"/>
          <p:cNvSpPr/>
          <p:nvPr/>
        </p:nvSpPr>
        <p:spPr>
          <a:xfrm>
            <a:off x="16642484" y="6328337"/>
            <a:ext cx="616816" cy="806526"/>
          </a:xfrm>
          <a:custGeom>
            <a:avLst/>
            <a:gdLst/>
            <a:ahLst/>
            <a:cxnLst/>
            <a:rect l="l" t="t" r="r" b="b"/>
            <a:pathLst>
              <a:path w="616816" h="806526">
                <a:moveTo>
                  <a:pt x="0" y="0"/>
                </a:moveTo>
                <a:lnTo>
                  <a:pt x="616816" y="0"/>
                </a:lnTo>
                <a:lnTo>
                  <a:pt x="616816" y="806526"/>
                </a:lnTo>
                <a:lnTo>
                  <a:pt x="0" y="806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9144000" y="-571500"/>
            <a:ext cx="2011266" cy="2026465"/>
          </a:xfrm>
          <a:custGeom>
            <a:avLst/>
            <a:gdLst/>
            <a:ahLst/>
            <a:cxnLst/>
            <a:rect l="l" t="t" r="r" b="b"/>
            <a:pathLst>
              <a:path w="2011266" h="2026465">
                <a:moveTo>
                  <a:pt x="0" y="0"/>
                </a:moveTo>
                <a:lnTo>
                  <a:pt x="2011267" y="0"/>
                </a:lnTo>
                <a:lnTo>
                  <a:pt x="2011267" y="2026464"/>
                </a:lnTo>
                <a:lnTo>
                  <a:pt x="0" y="20264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525545" y="1167079"/>
            <a:ext cx="1439832" cy="238227"/>
          </a:xfrm>
          <a:custGeom>
            <a:avLst/>
            <a:gdLst/>
            <a:ahLst/>
            <a:cxnLst/>
            <a:rect l="l" t="t" r="r" b="b"/>
            <a:pathLst>
              <a:path w="1439832" h="238227">
                <a:moveTo>
                  <a:pt x="0" y="0"/>
                </a:moveTo>
                <a:lnTo>
                  <a:pt x="1439832" y="0"/>
                </a:lnTo>
                <a:lnTo>
                  <a:pt x="1439832" y="238226"/>
                </a:lnTo>
                <a:lnTo>
                  <a:pt x="0" y="2382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4249400" y="8267700"/>
            <a:ext cx="1316288" cy="1316288"/>
          </a:xfrm>
          <a:custGeom>
            <a:avLst/>
            <a:gdLst/>
            <a:ahLst/>
            <a:cxnLst/>
            <a:rect l="l" t="t" r="r" b="b"/>
            <a:pathLst>
              <a:path w="1316288" h="1316288">
                <a:moveTo>
                  <a:pt x="0" y="0"/>
                </a:moveTo>
                <a:lnTo>
                  <a:pt x="1316288" y="0"/>
                </a:lnTo>
                <a:lnTo>
                  <a:pt x="1316288" y="1316288"/>
                </a:lnTo>
                <a:lnTo>
                  <a:pt x="0" y="13162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481012" y="2419350"/>
            <a:ext cx="11734800" cy="899477"/>
          </a:xfrm>
          <a:prstGeom prst="rect">
            <a:avLst/>
          </a:prstGeom>
        </p:spPr>
        <p:txBody>
          <a:bodyPr wrap="square" lIns="0" tIns="0" rIns="0" bIns="0" rtlCol="0" anchor="t">
            <a:spAutoFit/>
          </a:bodyPr>
          <a:lstStyle/>
          <a:p>
            <a:pPr algn="l">
              <a:lnSpc>
                <a:spcPts val="7840"/>
              </a:lnSpc>
            </a:pPr>
            <a:r>
              <a:rPr lang="en-US" sz="6000" b="1" spc="-336" dirty="0">
                <a:solidFill>
                  <a:srgbClr val="F27D33"/>
                </a:solidFill>
                <a:latin typeface="Montserrat Classic Bold"/>
                <a:ea typeface="Montserrat Classic Bold"/>
                <a:cs typeface="Montserrat Classic Bold"/>
                <a:sym typeface="Montserrat Classic Bold"/>
              </a:rPr>
              <a:t>Product-Specific Optimization:</a:t>
            </a:r>
          </a:p>
        </p:txBody>
      </p:sp>
      <p:sp>
        <p:nvSpPr>
          <p:cNvPr id="2" name="TextBox 1">
            <a:extLst>
              <a:ext uri="{FF2B5EF4-FFF2-40B4-BE49-F238E27FC236}">
                <a16:creationId xmlns:a16="http://schemas.microsoft.com/office/drawing/2014/main" id="{8B894592-250E-E993-2FE5-9965FBE76F06}"/>
              </a:ext>
            </a:extLst>
          </p:cNvPr>
          <p:cNvSpPr txBox="1"/>
          <p:nvPr/>
        </p:nvSpPr>
        <p:spPr>
          <a:xfrm>
            <a:off x="838200" y="5295900"/>
            <a:ext cx="11506200" cy="4031873"/>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latin typeface="Bahnschrift Light SemiCondensed" panose="020B0502040204020203" pitchFamily="34" charset="0"/>
              </a:rPr>
              <a:t>The "</a:t>
            </a:r>
            <a:r>
              <a:rPr lang="en-US" sz="3200" dirty="0">
                <a:solidFill>
                  <a:schemeClr val="accent6">
                    <a:lumMod val="75000"/>
                  </a:schemeClr>
                </a:solidFill>
                <a:latin typeface="Bahnschrift Light SemiCondensed" panose="020B0502040204020203" pitchFamily="34" charset="0"/>
              </a:rPr>
              <a:t>Water Bottle - 30 oz</a:t>
            </a:r>
            <a:r>
              <a:rPr lang="en-US" sz="3200" dirty="0">
                <a:solidFill>
                  <a:schemeClr val="bg1"/>
                </a:solidFill>
                <a:latin typeface="Bahnschrift Light SemiCondensed" panose="020B0502040204020203" pitchFamily="34" charset="0"/>
              </a:rPr>
              <a:t>." has sold </a:t>
            </a:r>
            <a:r>
              <a:rPr lang="en-US" sz="3200" dirty="0">
                <a:solidFill>
                  <a:schemeClr val="accent6">
                    <a:lumMod val="75000"/>
                  </a:schemeClr>
                </a:solidFill>
                <a:latin typeface="Bahnschrift Light SemiCondensed" panose="020B0502040204020203" pitchFamily="34" charset="0"/>
              </a:rPr>
              <a:t>3,983 </a:t>
            </a:r>
            <a:r>
              <a:rPr lang="en-US" sz="3200" dirty="0">
                <a:solidFill>
                  <a:schemeClr val="bg1"/>
                </a:solidFill>
                <a:latin typeface="Bahnschrift Light SemiCondensed" panose="020B0502040204020203" pitchFamily="34" charset="0"/>
              </a:rPr>
              <a:t>units with a low return rate of </a:t>
            </a:r>
            <a:r>
              <a:rPr lang="en-US" sz="3200" dirty="0">
                <a:solidFill>
                  <a:schemeClr val="accent6">
                    <a:lumMod val="75000"/>
                  </a:schemeClr>
                </a:solidFill>
                <a:latin typeface="Bahnschrift Light SemiCondensed" panose="020B0502040204020203" pitchFamily="34" charset="0"/>
              </a:rPr>
              <a:t>1.95%</a:t>
            </a:r>
            <a:r>
              <a:rPr lang="en-US" sz="3200" dirty="0">
                <a:solidFill>
                  <a:schemeClr val="bg1"/>
                </a:solidFill>
                <a:latin typeface="Bahnschrift Light SemiCondensed" panose="020B0502040204020203" pitchFamily="34" charset="0"/>
              </a:rPr>
              <a:t>, indicating it’s a top performer. Increasing marketing efforts around this item could boost revenue by </a:t>
            </a:r>
            <a:r>
              <a:rPr lang="en-US" sz="3200" dirty="0">
                <a:solidFill>
                  <a:schemeClr val="accent6">
                    <a:lumMod val="75000"/>
                  </a:schemeClr>
                </a:solidFill>
                <a:latin typeface="Bahnschrift Light SemiCondensed" panose="020B0502040204020203" pitchFamily="34" charset="0"/>
              </a:rPr>
              <a:t>5-10%</a:t>
            </a:r>
            <a:r>
              <a:rPr lang="en-US" sz="3200" dirty="0">
                <a:solidFill>
                  <a:schemeClr val="bg1"/>
                </a:solidFill>
                <a:latin typeface="Bahnschrift Light SemiCondensed" panose="020B0502040204020203" pitchFamily="34" charset="0"/>
              </a:rPr>
              <a:t> in this category.</a:t>
            </a:r>
          </a:p>
          <a:p>
            <a:endParaRPr lang="en-US" sz="3200" dirty="0">
              <a:solidFill>
                <a:schemeClr val="bg1"/>
              </a:solidFill>
              <a:latin typeface="Bahnschrift Light SemiCondensed" panose="020B0502040204020203" pitchFamily="34" charset="0"/>
            </a:endParaRPr>
          </a:p>
          <a:p>
            <a:pPr marL="457200" indent="-457200">
              <a:buFont typeface="Arial" panose="020B0604020202020204" pitchFamily="34" charset="0"/>
              <a:buChar char="•"/>
            </a:pPr>
            <a:r>
              <a:rPr lang="en-US" sz="3200" dirty="0">
                <a:solidFill>
                  <a:schemeClr val="bg1"/>
                </a:solidFill>
                <a:latin typeface="Bahnschrift Light SemiCondensed" panose="020B0502040204020203" pitchFamily="34" charset="0"/>
              </a:rPr>
              <a:t> Additionally, focusing on quality adjustments for products like the helmet (currently at a </a:t>
            </a:r>
            <a:r>
              <a:rPr lang="en-US" sz="3200" dirty="0">
                <a:solidFill>
                  <a:schemeClr val="accent6">
                    <a:lumMod val="75000"/>
                  </a:schemeClr>
                </a:solidFill>
                <a:latin typeface="Bahnschrift Light SemiCondensed" panose="020B0502040204020203" pitchFamily="34" charset="0"/>
              </a:rPr>
              <a:t>3.33%</a:t>
            </a:r>
            <a:r>
              <a:rPr lang="en-US" sz="3200" dirty="0">
                <a:solidFill>
                  <a:schemeClr val="bg1"/>
                </a:solidFill>
                <a:latin typeface="Bahnschrift Light SemiCondensed" panose="020B0502040204020203" pitchFamily="34" charset="0"/>
              </a:rPr>
              <a:t> return rate) could cut returns by up to </a:t>
            </a:r>
            <a:r>
              <a:rPr lang="en-US" sz="3200" dirty="0">
                <a:solidFill>
                  <a:schemeClr val="accent6">
                    <a:lumMod val="75000"/>
                  </a:schemeClr>
                </a:solidFill>
                <a:latin typeface="Bahnschrift Light SemiCondensed" panose="020B0502040204020203" pitchFamily="34" charset="0"/>
              </a:rPr>
              <a:t>1.5%</a:t>
            </a:r>
            <a:r>
              <a:rPr lang="en-US" sz="3200" dirty="0">
                <a:solidFill>
                  <a:schemeClr val="bg1"/>
                </a:solidFill>
                <a:latin typeface="Bahnschrift Light SemiCondensed" panose="020B0502040204020203" pitchFamily="34" charset="0"/>
              </a:rPr>
              <a:t>, improving profitability and maintaining brand perception.</a:t>
            </a:r>
            <a:endParaRPr lang="en-IN" sz="3200" dirty="0">
              <a:solidFill>
                <a:schemeClr val="bg1"/>
              </a:solidFill>
              <a:latin typeface="Bahnschrift Light SemiCondensed" panose="020B0502040204020203"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A365F-8A3A-B7E8-722F-7BB1E476AFC2}"/>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D05F9941-196D-0378-03C8-D52A78FF0447}"/>
              </a:ext>
            </a:extLst>
          </p:cNvPr>
          <p:cNvGrpSpPr/>
          <p:nvPr/>
        </p:nvGrpSpPr>
        <p:grpSpPr>
          <a:xfrm rot="-10800000">
            <a:off x="1295400" y="0"/>
            <a:ext cx="2721904" cy="4079133"/>
            <a:chOff x="0" y="0"/>
            <a:chExt cx="450631" cy="675330"/>
          </a:xfrm>
        </p:grpSpPr>
        <p:sp>
          <p:nvSpPr>
            <p:cNvPr id="4" name="Freeform 4">
              <a:extLst>
                <a:ext uri="{FF2B5EF4-FFF2-40B4-BE49-F238E27FC236}">
                  <a16:creationId xmlns:a16="http://schemas.microsoft.com/office/drawing/2014/main" id="{9A3E3693-DB87-F897-9938-A1F37BD63F6F}"/>
                </a:ext>
              </a:extLst>
            </p:cNvPr>
            <p:cNvSpPr/>
            <p:nvPr/>
          </p:nvSpPr>
          <p:spPr>
            <a:xfrm>
              <a:off x="0" y="0"/>
              <a:ext cx="450631" cy="675330"/>
            </a:xfrm>
            <a:custGeom>
              <a:avLst/>
              <a:gdLst/>
              <a:ahLst/>
              <a:cxnLst/>
              <a:rect l="l" t="t" r="r" b="b"/>
              <a:pathLst>
                <a:path w="450631" h="675330">
                  <a:moveTo>
                    <a:pt x="450631" y="0"/>
                  </a:moveTo>
                  <a:lnTo>
                    <a:pt x="450631" y="675330"/>
                  </a:lnTo>
                  <a:lnTo>
                    <a:pt x="225315" y="548330"/>
                  </a:lnTo>
                  <a:lnTo>
                    <a:pt x="0" y="675330"/>
                  </a:lnTo>
                  <a:lnTo>
                    <a:pt x="0" y="0"/>
                  </a:lnTo>
                  <a:lnTo>
                    <a:pt x="450631" y="0"/>
                  </a:lnTo>
                  <a:close/>
                </a:path>
              </a:pathLst>
            </a:custGeom>
            <a:solidFill>
              <a:srgbClr val="F27D33"/>
            </a:solidFill>
          </p:spPr>
        </p:sp>
        <p:sp>
          <p:nvSpPr>
            <p:cNvPr id="5" name="TextBox 5">
              <a:extLst>
                <a:ext uri="{FF2B5EF4-FFF2-40B4-BE49-F238E27FC236}">
                  <a16:creationId xmlns:a16="http://schemas.microsoft.com/office/drawing/2014/main" id="{3D55033B-87EB-7567-00B7-844CC0F9EBB3}"/>
                </a:ext>
              </a:extLst>
            </p:cNvPr>
            <p:cNvSpPr txBox="1"/>
            <p:nvPr/>
          </p:nvSpPr>
          <p:spPr>
            <a:xfrm>
              <a:off x="0" y="-38100"/>
              <a:ext cx="450631" cy="586430"/>
            </a:xfrm>
            <a:prstGeom prst="rect">
              <a:avLst/>
            </a:prstGeom>
          </p:spPr>
          <p:txBody>
            <a:bodyPr lIns="50800" tIns="50800" rIns="50800" bIns="50800" rtlCol="0" anchor="ctr"/>
            <a:lstStyle/>
            <a:p>
              <a:pPr algn="ctr">
                <a:lnSpc>
                  <a:spcPts val="2659"/>
                </a:lnSpc>
                <a:spcBef>
                  <a:spcPct val="0"/>
                </a:spcBef>
              </a:pPr>
              <a:endParaRPr/>
            </a:p>
          </p:txBody>
        </p:sp>
      </p:grpSp>
      <p:grpSp>
        <p:nvGrpSpPr>
          <p:cNvPr id="31" name="Group 6">
            <a:extLst>
              <a:ext uri="{FF2B5EF4-FFF2-40B4-BE49-F238E27FC236}">
                <a16:creationId xmlns:a16="http://schemas.microsoft.com/office/drawing/2014/main" id="{8BD9693B-B9D3-EED7-3056-9DEF8253699B}"/>
              </a:ext>
            </a:extLst>
          </p:cNvPr>
          <p:cNvGrpSpPr/>
          <p:nvPr/>
        </p:nvGrpSpPr>
        <p:grpSpPr>
          <a:xfrm rot="-10800000">
            <a:off x="30706" y="647700"/>
            <a:ext cx="5187569" cy="9712168"/>
            <a:chOff x="0" y="-38100"/>
            <a:chExt cx="450631" cy="826973"/>
          </a:xfrm>
          <a:solidFill>
            <a:schemeClr val="tx1">
              <a:lumMod val="95000"/>
              <a:lumOff val="5000"/>
            </a:schemeClr>
          </a:solidFill>
        </p:grpSpPr>
        <p:sp>
          <p:nvSpPr>
            <p:cNvPr id="32" name="Freeform 7">
              <a:extLst>
                <a:ext uri="{FF2B5EF4-FFF2-40B4-BE49-F238E27FC236}">
                  <a16:creationId xmlns:a16="http://schemas.microsoft.com/office/drawing/2014/main" id="{7D913A39-7BA8-EE09-E75A-0A3D7BA6B89C}"/>
                </a:ext>
              </a:extLst>
            </p:cNvPr>
            <p:cNvSpPr/>
            <p:nvPr/>
          </p:nvSpPr>
          <p:spPr>
            <a:xfrm>
              <a:off x="0" y="10835"/>
              <a:ext cx="450631" cy="778038"/>
            </a:xfrm>
            <a:custGeom>
              <a:avLst/>
              <a:gdLst/>
              <a:ahLst/>
              <a:cxnLst/>
              <a:rect l="l" t="t" r="r" b="b"/>
              <a:pathLst>
                <a:path w="450631" h="788873">
                  <a:moveTo>
                    <a:pt x="450631" y="0"/>
                  </a:moveTo>
                  <a:lnTo>
                    <a:pt x="450631" y="788873"/>
                  </a:lnTo>
                  <a:lnTo>
                    <a:pt x="225315" y="661873"/>
                  </a:lnTo>
                  <a:lnTo>
                    <a:pt x="0" y="788873"/>
                  </a:lnTo>
                  <a:lnTo>
                    <a:pt x="0" y="0"/>
                  </a:lnTo>
                  <a:lnTo>
                    <a:pt x="450631" y="0"/>
                  </a:lnTo>
                  <a:close/>
                </a:path>
              </a:pathLst>
            </a:custGeom>
            <a:grpFill/>
          </p:spPr>
          <p:txBody>
            <a:bodyPr/>
            <a:lstStyle/>
            <a:p>
              <a:endParaRPr lang="en-IN" dirty="0"/>
            </a:p>
          </p:txBody>
        </p:sp>
        <p:sp>
          <p:nvSpPr>
            <p:cNvPr id="33" name="TextBox 8">
              <a:extLst>
                <a:ext uri="{FF2B5EF4-FFF2-40B4-BE49-F238E27FC236}">
                  <a16:creationId xmlns:a16="http://schemas.microsoft.com/office/drawing/2014/main" id="{089DDFCB-8A89-88BB-5A4F-8F13E80F6BE7}"/>
                </a:ext>
              </a:extLst>
            </p:cNvPr>
            <p:cNvSpPr txBox="1"/>
            <p:nvPr/>
          </p:nvSpPr>
          <p:spPr>
            <a:xfrm>
              <a:off x="0" y="-38100"/>
              <a:ext cx="450631" cy="699973"/>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Freeform 2">
            <a:extLst>
              <a:ext uri="{FF2B5EF4-FFF2-40B4-BE49-F238E27FC236}">
                <a16:creationId xmlns:a16="http://schemas.microsoft.com/office/drawing/2014/main" id="{0EBE9E13-3F1B-3CFE-1B90-26BE75B8AB19}"/>
              </a:ext>
            </a:extLst>
          </p:cNvPr>
          <p:cNvSpPr/>
          <p:nvPr/>
        </p:nvSpPr>
        <p:spPr>
          <a:xfrm flipH="1">
            <a:off x="6019800" y="9639300"/>
            <a:ext cx="796492" cy="806526"/>
          </a:xfrm>
          <a:custGeom>
            <a:avLst/>
            <a:gdLst/>
            <a:ahLst/>
            <a:cxnLst/>
            <a:rect l="l" t="t" r="r" b="b"/>
            <a:pathLst>
              <a:path w="616816" h="806526">
                <a:moveTo>
                  <a:pt x="0" y="0"/>
                </a:moveTo>
                <a:lnTo>
                  <a:pt x="616816" y="0"/>
                </a:lnTo>
                <a:lnTo>
                  <a:pt x="616816" y="806527"/>
                </a:lnTo>
                <a:lnTo>
                  <a:pt x="0" y="806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a:extLst>
              <a:ext uri="{FF2B5EF4-FFF2-40B4-BE49-F238E27FC236}">
                <a16:creationId xmlns:a16="http://schemas.microsoft.com/office/drawing/2014/main" id="{066944F4-19DE-E8D3-9185-01D653BE6B8C}"/>
              </a:ext>
            </a:extLst>
          </p:cNvPr>
          <p:cNvSpPr txBox="1"/>
          <p:nvPr/>
        </p:nvSpPr>
        <p:spPr>
          <a:xfrm rot="10800000">
            <a:off x="0" y="2150828"/>
            <a:ext cx="5105404" cy="8604522"/>
          </a:xfrm>
          <a:prstGeom prst="rect">
            <a:avLst/>
          </a:prstGeom>
        </p:spPr>
        <p:txBody>
          <a:bodyPr lIns="50800" tIns="50800" rIns="50800" bIns="50800" rtlCol="0" anchor="ctr"/>
          <a:lstStyle/>
          <a:p>
            <a:pPr algn="ctr">
              <a:lnSpc>
                <a:spcPts val="2659"/>
              </a:lnSpc>
              <a:spcBef>
                <a:spcPct val="0"/>
              </a:spcBef>
            </a:pPr>
            <a:endParaRPr/>
          </a:p>
        </p:txBody>
      </p:sp>
      <p:sp>
        <p:nvSpPr>
          <p:cNvPr id="9" name="Freeform 9">
            <a:extLst>
              <a:ext uri="{FF2B5EF4-FFF2-40B4-BE49-F238E27FC236}">
                <a16:creationId xmlns:a16="http://schemas.microsoft.com/office/drawing/2014/main" id="{F523C4B4-5342-3CF7-196A-327ACBB849C2}"/>
              </a:ext>
            </a:extLst>
          </p:cNvPr>
          <p:cNvSpPr/>
          <p:nvPr/>
        </p:nvSpPr>
        <p:spPr>
          <a:xfrm>
            <a:off x="16611600" y="-800100"/>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a:extLst>
              <a:ext uri="{FF2B5EF4-FFF2-40B4-BE49-F238E27FC236}">
                <a16:creationId xmlns:a16="http://schemas.microsoft.com/office/drawing/2014/main" id="{1740BCAA-7FAE-139B-8BCE-0EB275CBAE1E}"/>
              </a:ext>
            </a:extLst>
          </p:cNvPr>
          <p:cNvSpPr/>
          <p:nvPr/>
        </p:nvSpPr>
        <p:spPr>
          <a:xfrm>
            <a:off x="2819400" y="2400300"/>
            <a:ext cx="4881972" cy="4653372"/>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chemeClr val="bg1">
              <a:lumMod val="95000"/>
            </a:schemeClr>
          </a:solidFill>
        </p:spPr>
        <p:txBody>
          <a:bodyPr/>
          <a:lstStyle/>
          <a:p>
            <a:endParaRPr lang="en-IN" dirty="0"/>
          </a:p>
        </p:txBody>
      </p:sp>
      <p:sp>
        <p:nvSpPr>
          <p:cNvPr id="14" name="Freeform 14">
            <a:extLst>
              <a:ext uri="{FF2B5EF4-FFF2-40B4-BE49-F238E27FC236}">
                <a16:creationId xmlns:a16="http://schemas.microsoft.com/office/drawing/2014/main" id="{4261F0C7-B38F-EE85-240F-793AAB89C358}"/>
              </a:ext>
            </a:extLst>
          </p:cNvPr>
          <p:cNvSpPr/>
          <p:nvPr/>
        </p:nvSpPr>
        <p:spPr>
          <a:xfrm>
            <a:off x="6731367" y="5995028"/>
            <a:ext cx="1316288" cy="1316288"/>
          </a:xfrm>
          <a:custGeom>
            <a:avLst/>
            <a:gdLst/>
            <a:ahLst/>
            <a:cxnLst/>
            <a:rect l="l" t="t" r="r" b="b"/>
            <a:pathLst>
              <a:path w="1316288" h="1316288">
                <a:moveTo>
                  <a:pt x="0" y="0"/>
                </a:moveTo>
                <a:lnTo>
                  <a:pt x="1316288" y="0"/>
                </a:lnTo>
                <a:lnTo>
                  <a:pt x="1316288" y="1316288"/>
                </a:lnTo>
                <a:lnTo>
                  <a:pt x="0" y="13162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TextBox 17">
            <a:extLst>
              <a:ext uri="{FF2B5EF4-FFF2-40B4-BE49-F238E27FC236}">
                <a16:creationId xmlns:a16="http://schemas.microsoft.com/office/drawing/2014/main" id="{460E9B3B-D5E0-E949-485F-D3277A33DC13}"/>
              </a:ext>
            </a:extLst>
          </p:cNvPr>
          <p:cNvSpPr txBox="1"/>
          <p:nvPr/>
        </p:nvSpPr>
        <p:spPr>
          <a:xfrm>
            <a:off x="7620000" y="1104900"/>
            <a:ext cx="9220200" cy="1000274"/>
          </a:xfrm>
          <a:prstGeom prst="rect">
            <a:avLst/>
          </a:prstGeom>
        </p:spPr>
        <p:txBody>
          <a:bodyPr wrap="square" lIns="0" tIns="0" rIns="0" bIns="0" rtlCol="0" anchor="t">
            <a:spAutoFit/>
          </a:bodyPr>
          <a:lstStyle/>
          <a:p>
            <a:pPr algn="l">
              <a:lnSpc>
                <a:spcPts val="7840"/>
              </a:lnSpc>
            </a:pPr>
            <a:r>
              <a:rPr lang="en-US" sz="8800" b="1" spc="-336" dirty="0">
                <a:solidFill>
                  <a:srgbClr val="F27D33"/>
                </a:solidFill>
                <a:latin typeface="Montserrat Classic Bold"/>
                <a:ea typeface="Montserrat Classic Bold"/>
                <a:cs typeface="Montserrat Classic Bold"/>
                <a:sym typeface="Montserrat Classic Bold"/>
              </a:rPr>
              <a:t>THAT’S A </a:t>
            </a:r>
            <a:r>
              <a:rPr lang="en-US" sz="8800" b="1" spc="-336" dirty="0">
                <a:latin typeface="Montserrat Classic Bold"/>
                <a:ea typeface="Montserrat Classic Bold"/>
                <a:cs typeface="Montserrat Classic Bold"/>
                <a:sym typeface="Montserrat Classic Bold"/>
              </a:rPr>
              <a:t>WRAP!</a:t>
            </a:r>
          </a:p>
        </p:txBody>
      </p:sp>
      <p:pic>
        <p:nvPicPr>
          <p:cNvPr id="16" name="Picture 15">
            <a:extLst>
              <a:ext uri="{FF2B5EF4-FFF2-40B4-BE49-F238E27FC236}">
                <a16:creationId xmlns:a16="http://schemas.microsoft.com/office/drawing/2014/main" id="{0EFC9319-5434-1514-83DF-9259B11471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4200" y="2705100"/>
            <a:ext cx="4673813" cy="4038600"/>
          </a:xfrm>
          <a:prstGeom prst="ellipse">
            <a:avLst/>
          </a:prstGeom>
          <a:ln>
            <a:noFill/>
          </a:ln>
          <a:effectLst>
            <a:softEdge rad="112500"/>
          </a:effectLst>
        </p:spPr>
      </p:pic>
      <p:pic>
        <p:nvPicPr>
          <p:cNvPr id="22" name="Picture 21">
            <a:hlinkClick r:id="rId9"/>
            <a:extLst>
              <a:ext uri="{FF2B5EF4-FFF2-40B4-BE49-F238E27FC236}">
                <a16:creationId xmlns:a16="http://schemas.microsoft.com/office/drawing/2014/main" id="{9D8C31D1-CDC2-459D-54D1-65265ECBC66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05553" y="7685395"/>
            <a:ext cx="762000" cy="762000"/>
          </a:xfrm>
          <a:prstGeom prst="rect">
            <a:avLst/>
          </a:prstGeom>
        </p:spPr>
      </p:pic>
      <p:sp>
        <p:nvSpPr>
          <p:cNvPr id="27" name="TextBox 26">
            <a:extLst>
              <a:ext uri="{FF2B5EF4-FFF2-40B4-BE49-F238E27FC236}">
                <a16:creationId xmlns:a16="http://schemas.microsoft.com/office/drawing/2014/main" id="{2DC9BCA8-A693-3D83-4B19-0238F24A6AA1}"/>
              </a:ext>
            </a:extLst>
          </p:cNvPr>
          <p:cNvSpPr txBox="1"/>
          <p:nvPr/>
        </p:nvSpPr>
        <p:spPr>
          <a:xfrm>
            <a:off x="2438400" y="7810500"/>
            <a:ext cx="2438400" cy="523220"/>
          </a:xfrm>
          <a:prstGeom prst="rect">
            <a:avLst/>
          </a:prstGeom>
          <a:noFill/>
        </p:spPr>
        <p:txBody>
          <a:bodyPr wrap="square" rtlCol="0">
            <a:spAutoFit/>
          </a:bodyPr>
          <a:lstStyle/>
          <a:p>
            <a:r>
              <a:rPr lang="en-IN" sz="2800" dirty="0">
                <a:solidFill>
                  <a:schemeClr val="bg1"/>
                </a:solidFill>
              </a:rPr>
              <a:t>LinkedIn </a:t>
            </a:r>
          </a:p>
        </p:txBody>
      </p:sp>
      <p:sp>
        <p:nvSpPr>
          <p:cNvPr id="28" name="TextBox 27">
            <a:extLst>
              <a:ext uri="{FF2B5EF4-FFF2-40B4-BE49-F238E27FC236}">
                <a16:creationId xmlns:a16="http://schemas.microsoft.com/office/drawing/2014/main" id="{23465AC2-1C29-88BA-9EF3-6F4A83EAA2BC}"/>
              </a:ext>
            </a:extLst>
          </p:cNvPr>
          <p:cNvSpPr txBox="1"/>
          <p:nvPr/>
        </p:nvSpPr>
        <p:spPr>
          <a:xfrm>
            <a:off x="2514600" y="9105900"/>
            <a:ext cx="1981200" cy="461665"/>
          </a:xfrm>
          <a:prstGeom prst="rect">
            <a:avLst/>
          </a:prstGeom>
          <a:noFill/>
        </p:spPr>
        <p:txBody>
          <a:bodyPr wrap="square" rtlCol="0">
            <a:spAutoFit/>
          </a:bodyPr>
          <a:lstStyle/>
          <a:p>
            <a:r>
              <a:rPr lang="en-IN" sz="2400" dirty="0" err="1">
                <a:solidFill>
                  <a:schemeClr val="bg1"/>
                </a:solidFill>
              </a:rPr>
              <a:t>Github</a:t>
            </a:r>
            <a:endParaRPr lang="en-IN" sz="2400" dirty="0">
              <a:solidFill>
                <a:schemeClr val="bg1"/>
              </a:solidFill>
            </a:endParaRPr>
          </a:p>
        </p:txBody>
      </p:sp>
      <p:pic>
        <p:nvPicPr>
          <p:cNvPr id="35" name="Picture 34">
            <a:hlinkClick r:id="rId11"/>
            <a:extLst>
              <a:ext uri="{FF2B5EF4-FFF2-40B4-BE49-F238E27FC236}">
                <a16:creationId xmlns:a16="http://schemas.microsoft.com/office/drawing/2014/main" id="{A8674EF9-5746-3CD4-F3E9-31425A23899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4400" y="9029700"/>
            <a:ext cx="1292679" cy="723900"/>
          </a:xfrm>
          <a:prstGeom prst="rect">
            <a:avLst/>
          </a:prstGeom>
        </p:spPr>
      </p:pic>
      <p:pic>
        <p:nvPicPr>
          <p:cNvPr id="37" name="Graphic 36" descr="Envelope">
            <a:extLst>
              <a:ext uri="{FF2B5EF4-FFF2-40B4-BE49-F238E27FC236}">
                <a16:creationId xmlns:a16="http://schemas.microsoft.com/office/drawing/2014/main" id="{411CD665-8C48-B35F-39D7-EA65FF46E44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268200" y="9334500"/>
            <a:ext cx="685800" cy="685800"/>
          </a:xfrm>
          <a:prstGeom prst="rect">
            <a:avLst/>
          </a:prstGeom>
        </p:spPr>
      </p:pic>
      <p:sp>
        <p:nvSpPr>
          <p:cNvPr id="38" name="TextBox 37">
            <a:extLst>
              <a:ext uri="{FF2B5EF4-FFF2-40B4-BE49-F238E27FC236}">
                <a16:creationId xmlns:a16="http://schemas.microsoft.com/office/drawing/2014/main" id="{852CD564-68B9-8188-63C5-E3A6D7C5E695}"/>
              </a:ext>
            </a:extLst>
          </p:cNvPr>
          <p:cNvSpPr txBox="1"/>
          <p:nvPr/>
        </p:nvSpPr>
        <p:spPr>
          <a:xfrm>
            <a:off x="8305800" y="3390900"/>
            <a:ext cx="8229600" cy="3785652"/>
          </a:xfrm>
          <a:prstGeom prst="rect">
            <a:avLst/>
          </a:prstGeom>
          <a:noFill/>
        </p:spPr>
        <p:txBody>
          <a:bodyPr wrap="square" rtlCol="0">
            <a:spAutoFit/>
          </a:bodyPr>
          <a:lstStyle/>
          <a:p>
            <a:pPr algn="ctr"/>
            <a:r>
              <a:rPr lang="en-IN" sz="4800" dirty="0">
                <a:latin typeface="Bahnschrift Condensed" panose="020B0502040204020203" pitchFamily="34" charset="0"/>
              </a:rPr>
              <a:t>Thankyou for joining me on this journey  through the project .👍🏻</a:t>
            </a:r>
          </a:p>
          <a:p>
            <a:pPr algn="ctr"/>
            <a:endParaRPr lang="en-IN" sz="4800" dirty="0">
              <a:latin typeface="Bahnschrift Condensed" panose="020B0502040204020203" pitchFamily="34" charset="0"/>
            </a:endParaRPr>
          </a:p>
          <a:p>
            <a:pPr algn="ctr"/>
            <a:r>
              <a:rPr lang="en-IN" sz="4800" dirty="0">
                <a:latin typeface="Bahnschrift Condensed" panose="020B0502040204020203" pitchFamily="34" charset="0"/>
              </a:rPr>
              <a:t>I hope you found it informative and thoughtful-provoking. </a:t>
            </a:r>
          </a:p>
        </p:txBody>
      </p:sp>
      <p:sp>
        <p:nvSpPr>
          <p:cNvPr id="39" name="TextBox 38">
            <a:extLst>
              <a:ext uri="{FF2B5EF4-FFF2-40B4-BE49-F238E27FC236}">
                <a16:creationId xmlns:a16="http://schemas.microsoft.com/office/drawing/2014/main" id="{D274B7D1-2084-8F47-0546-D5A38497C72B}"/>
              </a:ext>
            </a:extLst>
          </p:cNvPr>
          <p:cNvSpPr txBox="1"/>
          <p:nvPr/>
        </p:nvSpPr>
        <p:spPr>
          <a:xfrm>
            <a:off x="13030200" y="9410700"/>
            <a:ext cx="6096000" cy="461665"/>
          </a:xfrm>
          <a:prstGeom prst="rect">
            <a:avLst/>
          </a:prstGeom>
          <a:noFill/>
        </p:spPr>
        <p:txBody>
          <a:bodyPr wrap="square" rtlCol="0">
            <a:spAutoFit/>
          </a:bodyPr>
          <a:lstStyle/>
          <a:p>
            <a:r>
              <a:rPr lang="en-IN" sz="2400" dirty="0">
                <a:hlinkClick r:id="rId15"/>
              </a:rPr>
              <a:t>priyanshikhandelwal2107@gmail.com</a:t>
            </a:r>
            <a:r>
              <a:rPr lang="en-IN" sz="2400" dirty="0"/>
              <a:t> </a:t>
            </a:r>
          </a:p>
        </p:txBody>
      </p:sp>
      <p:sp>
        <p:nvSpPr>
          <p:cNvPr id="40" name="TextBox 39">
            <a:extLst>
              <a:ext uri="{FF2B5EF4-FFF2-40B4-BE49-F238E27FC236}">
                <a16:creationId xmlns:a16="http://schemas.microsoft.com/office/drawing/2014/main" id="{CB166CFE-D05D-A581-0043-9DEB307F54D6}"/>
              </a:ext>
            </a:extLst>
          </p:cNvPr>
          <p:cNvSpPr txBox="1"/>
          <p:nvPr/>
        </p:nvSpPr>
        <p:spPr>
          <a:xfrm>
            <a:off x="4953000" y="8420100"/>
            <a:ext cx="7162800" cy="707886"/>
          </a:xfrm>
          <a:prstGeom prst="rect">
            <a:avLst/>
          </a:prstGeom>
          <a:noFill/>
        </p:spPr>
        <p:txBody>
          <a:bodyPr wrap="square" rtlCol="0">
            <a:spAutoFit/>
          </a:bodyPr>
          <a:lstStyle/>
          <a:p>
            <a:pPr algn="ctr"/>
            <a:r>
              <a:rPr lang="en-IN" sz="2000" dirty="0">
                <a:latin typeface="Aptos Narrow" panose="020B0004020202020204" pitchFamily="34" charset="0"/>
              </a:rPr>
              <a:t>For further clarification and inquiries please direct your correspondence to the given details</a:t>
            </a:r>
          </a:p>
        </p:txBody>
      </p:sp>
    </p:spTree>
    <p:extLst>
      <p:ext uri="{BB962C8B-B14F-4D97-AF65-F5344CB8AC3E}">
        <p14:creationId xmlns:p14="http://schemas.microsoft.com/office/powerpoint/2010/main" val="1189606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7"/>
        </a:solidFill>
        <a:effectLst/>
      </p:bgPr>
    </p:bg>
    <p:spTree>
      <p:nvGrpSpPr>
        <p:cNvPr id="1" name=""/>
        <p:cNvGrpSpPr/>
        <p:nvPr/>
      </p:nvGrpSpPr>
      <p:grpSpPr>
        <a:xfrm>
          <a:off x="0" y="0"/>
          <a:ext cx="0" cy="0"/>
          <a:chOff x="0" y="0"/>
          <a:chExt cx="0" cy="0"/>
        </a:xfrm>
      </p:grpSpPr>
      <p:sp>
        <p:nvSpPr>
          <p:cNvPr id="2" name="Freeform 2"/>
          <p:cNvSpPr/>
          <p:nvPr/>
        </p:nvSpPr>
        <p:spPr>
          <a:xfrm>
            <a:off x="16642484" y="2867702"/>
            <a:ext cx="616816" cy="806526"/>
          </a:xfrm>
          <a:custGeom>
            <a:avLst/>
            <a:gdLst/>
            <a:ahLst/>
            <a:cxnLst/>
            <a:rect l="l" t="t" r="r" b="b"/>
            <a:pathLst>
              <a:path w="616816" h="806526">
                <a:moveTo>
                  <a:pt x="0" y="0"/>
                </a:moveTo>
                <a:lnTo>
                  <a:pt x="616816" y="0"/>
                </a:lnTo>
                <a:lnTo>
                  <a:pt x="616816" y="806527"/>
                </a:lnTo>
                <a:lnTo>
                  <a:pt x="0" y="806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5744484" y="-6544585"/>
            <a:ext cx="3922146" cy="15411115"/>
            <a:chOff x="0" y="0"/>
            <a:chExt cx="450631" cy="1770643"/>
          </a:xfrm>
        </p:grpSpPr>
        <p:sp>
          <p:nvSpPr>
            <p:cNvPr id="4" name="Freeform 4"/>
            <p:cNvSpPr/>
            <p:nvPr/>
          </p:nvSpPr>
          <p:spPr>
            <a:xfrm>
              <a:off x="0" y="0"/>
              <a:ext cx="450631" cy="1770643"/>
            </a:xfrm>
            <a:custGeom>
              <a:avLst/>
              <a:gdLst/>
              <a:ahLst/>
              <a:cxnLst/>
              <a:rect l="l" t="t" r="r" b="b"/>
              <a:pathLst>
                <a:path w="450631" h="1770643">
                  <a:moveTo>
                    <a:pt x="450631" y="0"/>
                  </a:moveTo>
                  <a:lnTo>
                    <a:pt x="450631" y="1770643"/>
                  </a:lnTo>
                  <a:lnTo>
                    <a:pt x="225315" y="1643643"/>
                  </a:lnTo>
                  <a:lnTo>
                    <a:pt x="0" y="1770643"/>
                  </a:lnTo>
                  <a:lnTo>
                    <a:pt x="0" y="0"/>
                  </a:lnTo>
                  <a:lnTo>
                    <a:pt x="450631" y="0"/>
                  </a:lnTo>
                  <a:close/>
                </a:path>
              </a:pathLst>
            </a:custGeom>
            <a:solidFill>
              <a:srgbClr val="211F20"/>
            </a:solidFill>
          </p:spPr>
        </p:sp>
        <p:sp>
          <p:nvSpPr>
            <p:cNvPr id="5" name="TextBox 5"/>
            <p:cNvSpPr txBox="1"/>
            <p:nvPr/>
          </p:nvSpPr>
          <p:spPr>
            <a:xfrm>
              <a:off x="0" y="-38100"/>
              <a:ext cx="450631" cy="168174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0" y="9182100"/>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2690929" y="7923192"/>
            <a:ext cx="1439832" cy="238227"/>
          </a:xfrm>
          <a:custGeom>
            <a:avLst/>
            <a:gdLst/>
            <a:ahLst/>
            <a:cxnLst/>
            <a:rect l="l" t="t" r="r" b="b"/>
            <a:pathLst>
              <a:path w="1439832" h="238227">
                <a:moveTo>
                  <a:pt x="0" y="0"/>
                </a:moveTo>
                <a:lnTo>
                  <a:pt x="1439832" y="0"/>
                </a:lnTo>
                <a:lnTo>
                  <a:pt x="1439832" y="238227"/>
                </a:lnTo>
                <a:lnTo>
                  <a:pt x="0" y="2382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9061503" y="8504906"/>
            <a:ext cx="1316288" cy="1316288"/>
          </a:xfrm>
          <a:custGeom>
            <a:avLst/>
            <a:gdLst/>
            <a:ahLst/>
            <a:cxnLst/>
            <a:rect l="l" t="t" r="r" b="b"/>
            <a:pathLst>
              <a:path w="1316288" h="1316288">
                <a:moveTo>
                  <a:pt x="0" y="0"/>
                </a:moveTo>
                <a:lnTo>
                  <a:pt x="1316288" y="0"/>
                </a:lnTo>
                <a:lnTo>
                  <a:pt x="1316288" y="1316288"/>
                </a:lnTo>
                <a:lnTo>
                  <a:pt x="0" y="13162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rot="5400000">
            <a:off x="14507699" y="-1248898"/>
            <a:ext cx="2531404" cy="5029201"/>
            <a:chOff x="0" y="0"/>
            <a:chExt cx="450631" cy="675330"/>
          </a:xfrm>
        </p:grpSpPr>
        <p:sp>
          <p:nvSpPr>
            <p:cNvPr id="10" name="Freeform 10"/>
            <p:cNvSpPr/>
            <p:nvPr/>
          </p:nvSpPr>
          <p:spPr>
            <a:xfrm>
              <a:off x="0" y="0"/>
              <a:ext cx="450631" cy="675330"/>
            </a:xfrm>
            <a:custGeom>
              <a:avLst/>
              <a:gdLst/>
              <a:ahLst/>
              <a:cxnLst/>
              <a:rect l="l" t="t" r="r" b="b"/>
              <a:pathLst>
                <a:path w="450631" h="675330">
                  <a:moveTo>
                    <a:pt x="450631" y="0"/>
                  </a:moveTo>
                  <a:lnTo>
                    <a:pt x="450631" y="675330"/>
                  </a:lnTo>
                  <a:lnTo>
                    <a:pt x="225315" y="548330"/>
                  </a:lnTo>
                  <a:lnTo>
                    <a:pt x="0" y="675330"/>
                  </a:lnTo>
                  <a:lnTo>
                    <a:pt x="0" y="0"/>
                  </a:lnTo>
                  <a:lnTo>
                    <a:pt x="450631" y="0"/>
                  </a:lnTo>
                  <a:close/>
                </a:path>
              </a:pathLst>
            </a:custGeom>
            <a:solidFill>
              <a:srgbClr val="F27D33"/>
            </a:solidFill>
          </p:spPr>
        </p:sp>
        <p:sp>
          <p:nvSpPr>
            <p:cNvPr id="11" name="TextBox 11"/>
            <p:cNvSpPr txBox="1"/>
            <p:nvPr/>
          </p:nvSpPr>
          <p:spPr>
            <a:xfrm>
              <a:off x="0" y="-38100"/>
              <a:ext cx="450631" cy="58643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a:grpSpLocks noChangeAspect="1"/>
          </p:cNvGrpSpPr>
          <p:nvPr/>
        </p:nvGrpSpPr>
        <p:grpSpPr>
          <a:xfrm>
            <a:off x="13048491" y="4011930"/>
            <a:ext cx="6058164" cy="5246370"/>
            <a:chOff x="0" y="0"/>
            <a:chExt cx="6350000" cy="5499100"/>
          </a:xfrm>
        </p:grpSpPr>
        <p:sp>
          <p:nvSpPr>
            <p:cNvPr id="13" name="Freeform 13"/>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10"/>
              <a:stretch>
                <a:fillRect l="-14950" r="-14950"/>
              </a:stretch>
            </a:blipFill>
          </p:spPr>
          <p:txBody>
            <a:bodyPr/>
            <a:lstStyle/>
            <a:p>
              <a:endParaRPr lang="en-IN" dirty="0"/>
            </a:p>
          </p:txBody>
        </p:sp>
      </p:grpSp>
      <p:sp>
        <p:nvSpPr>
          <p:cNvPr id="15" name="Freeform 15"/>
          <p:cNvSpPr/>
          <p:nvPr/>
        </p:nvSpPr>
        <p:spPr>
          <a:xfrm flipH="1">
            <a:off x="9601200" y="4152900"/>
            <a:ext cx="5985986" cy="5184146"/>
          </a:xfrm>
          <a:custGeom>
            <a:avLst/>
            <a:gdLst/>
            <a:ahLst/>
            <a:cxnLst/>
            <a:rect l="l" t="t" r="r" b="b"/>
            <a:pathLst>
              <a:path w="6230874" h="5396230">
                <a:moveTo>
                  <a:pt x="3115437" y="0"/>
                </a:moveTo>
                <a:lnTo>
                  <a:pt x="6230874" y="5396230"/>
                </a:lnTo>
                <a:lnTo>
                  <a:pt x="0" y="5396230"/>
                </a:lnTo>
                <a:close/>
              </a:path>
            </a:pathLst>
          </a:custGeom>
          <a:blipFill>
            <a:blip r:embed="rId11">
              <a:extLst>
                <a:ext uri="{28A0092B-C50C-407E-A947-70E740481C1C}">
                  <a14:useLocalDpi xmlns:a14="http://schemas.microsoft.com/office/drawing/2010/main" val="0"/>
                </a:ext>
              </a:extLst>
            </a:blip>
            <a:stretch>
              <a:fillRect l="-1620" t="3741" r="1620" b="-3741"/>
            </a:stretch>
          </a:blipFill>
        </p:spPr>
        <p:txBody>
          <a:bodyPr/>
          <a:lstStyle/>
          <a:p>
            <a:endParaRPr lang="en-IN" dirty="0"/>
          </a:p>
        </p:txBody>
      </p:sp>
      <p:sp>
        <p:nvSpPr>
          <p:cNvPr id="16" name="TextBox 16"/>
          <p:cNvSpPr txBox="1"/>
          <p:nvPr/>
        </p:nvSpPr>
        <p:spPr>
          <a:xfrm>
            <a:off x="4800600" y="952500"/>
            <a:ext cx="10411644" cy="1000274"/>
          </a:xfrm>
          <a:prstGeom prst="rect">
            <a:avLst/>
          </a:prstGeom>
        </p:spPr>
        <p:txBody>
          <a:bodyPr lIns="0" tIns="0" rIns="0" bIns="0" rtlCol="0" anchor="t">
            <a:spAutoFit/>
          </a:bodyPr>
          <a:lstStyle/>
          <a:p>
            <a:pPr algn="l">
              <a:lnSpc>
                <a:spcPts val="7840"/>
              </a:lnSpc>
            </a:pPr>
            <a:r>
              <a:rPr lang="en-IN" sz="8800" i="0" dirty="0">
                <a:solidFill>
                  <a:schemeClr val="accent6">
                    <a:lumMod val="75000"/>
                  </a:schemeClr>
                </a:solidFill>
                <a:effectLst/>
                <a:latin typeface="Franklin Gothic Demi Cond" panose="020B0706030402020204" pitchFamily="34" charset="0"/>
              </a:rPr>
              <a:t>ADVENTURE</a:t>
            </a:r>
            <a:r>
              <a:rPr lang="en-IN" sz="8800" i="0" dirty="0">
                <a:solidFill>
                  <a:schemeClr val="bg1"/>
                </a:solidFill>
                <a:effectLst/>
                <a:latin typeface="Franklin Gothic Demi Cond" panose="020B0706030402020204" pitchFamily="34" charset="0"/>
              </a:rPr>
              <a:t>WORKS</a:t>
            </a:r>
            <a:endParaRPr lang="en-US" sz="85700" spc="-336" dirty="0">
              <a:solidFill>
                <a:schemeClr val="bg1"/>
              </a:solidFill>
              <a:latin typeface="Franklin Gothic Demi Cond" panose="020B0706030402020204" pitchFamily="34" charset="0"/>
              <a:ea typeface="Montserrat Classic Bold"/>
              <a:cs typeface="Montserrat Classic Bold"/>
              <a:sym typeface="Montserrat Classic Bold"/>
            </a:endParaRPr>
          </a:p>
        </p:txBody>
      </p:sp>
      <p:sp>
        <p:nvSpPr>
          <p:cNvPr id="18" name="TextBox 18"/>
          <p:cNvSpPr txBox="1"/>
          <p:nvPr/>
        </p:nvSpPr>
        <p:spPr>
          <a:xfrm>
            <a:off x="1143000" y="5372100"/>
            <a:ext cx="8991600" cy="2547172"/>
          </a:xfrm>
          <a:prstGeom prst="rect">
            <a:avLst/>
          </a:prstGeom>
        </p:spPr>
        <p:txBody>
          <a:bodyPr wrap="square" lIns="0" tIns="0" rIns="0" bIns="0" rtlCol="0" anchor="t">
            <a:spAutoFit/>
          </a:bodyPr>
          <a:lstStyle/>
          <a:p>
            <a:pPr algn="ctr">
              <a:lnSpc>
                <a:spcPts val="4940"/>
              </a:lnSpc>
            </a:pPr>
            <a:r>
              <a:rPr lang="en-US" sz="6000" b="0" i="0" dirty="0">
                <a:solidFill>
                  <a:srgbClr val="252423"/>
                </a:solidFill>
                <a:effectLst/>
                <a:latin typeface="Arial Unicode MS"/>
              </a:rPr>
              <a:t>A Global manufacturing Company produces Cycling Equipment and accessories.</a:t>
            </a:r>
            <a:endParaRPr lang="en-US" sz="5400" dirty="0">
              <a:solidFill>
                <a:srgbClr val="545454"/>
              </a:solidFill>
              <a:latin typeface="Rubik"/>
              <a:ea typeface="Rubik"/>
              <a:cs typeface="Rubik"/>
              <a:sym typeface="Rubik"/>
            </a:endParaRPr>
          </a:p>
        </p:txBody>
      </p:sp>
      <p:sp>
        <p:nvSpPr>
          <p:cNvPr id="28" name="TextBox 27">
            <a:extLst>
              <a:ext uri="{FF2B5EF4-FFF2-40B4-BE49-F238E27FC236}">
                <a16:creationId xmlns:a16="http://schemas.microsoft.com/office/drawing/2014/main" id="{DCA96073-8851-32F5-6CC1-D61311674945}"/>
              </a:ext>
            </a:extLst>
          </p:cNvPr>
          <p:cNvSpPr txBox="1"/>
          <p:nvPr/>
        </p:nvSpPr>
        <p:spPr>
          <a:xfrm>
            <a:off x="838200" y="571500"/>
            <a:ext cx="3276600" cy="1447800"/>
          </a:xfrm>
          <a:prstGeom prst="rect">
            <a:avLst/>
          </a:prstGeom>
          <a:solidFill>
            <a:schemeClr val="bg1"/>
          </a:solidFill>
        </p:spPr>
        <p:txBody>
          <a:bodyPr wrap="square" rtlCol="0">
            <a:spAutoFit/>
          </a:bodyPr>
          <a:lstStyle/>
          <a:p>
            <a:endParaRPr lang="en-IN" dirty="0"/>
          </a:p>
        </p:txBody>
      </p:sp>
      <p:pic>
        <p:nvPicPr>
          <p:cNvPr id="27" name="Picture 26">
            <a:extLst>
              <a:ext uri="{FF2B5EF4-FFF2-40B4-BE49-F238E27FC236}">
                <a16:creationId xmlns:a16="http://schemas.microsoft.com/office/drawing/2014/main" id="{6457854A-48DB-66EE-B43C-3D7B3C639D9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5800" y="571500"/>
            <a:ext cx="3657600" cy="15240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7"/>
        </a:solidFill>
        <a:effectLst/>
      </p:bgPr>
    </p:bg>
    <p:spTree>
      <p:nvGrpSpPr>
        <p:cNvPr id="1" name=""/>
        <p:cNvGrpSpPr/>
        <p:nvPr/>
      </p:nvGrpSpPr>
      <p:grpSpPr>
        <a:xfrm>
          <a:off x="0" y="0"/>
          <a:ext cx="0" cy="0"/>
          <a:chOff x="0" y="0"/>
          <a:chExt cx="0" cy="0"/>
        </a:xfrm>
      </p:grpSpPr>
      <p:sp>
        <p:nvSpPr>
          <p:cNvPr id="2" name="Freeform 2"/>
          <p:cNvSpPr/>
          <p:nvPr/>
        </p:nvSpPr>
        <p:spPr>
          <a:xfrm flipH="1">
            <a:off x="6019800" y="9639300"/>
            <a:ext cx="796492" cy="806526"/>
          </a:xfrm>
          <a:custGeom>
            <a:avLst/>
            <a:gdLst/>
            <a:ahLst/>
            <a:cxnLst/>
            <a:rect l="l" t="t" r="r" b="b"/>
            <a:pathLst>
              <a:path w="616816" h="806526">
                <a:moveTo>
                  <a:pt x="0" y="0"/>
                </a:moveTo>
                <a:lnTo>
                  <a:pt x="616816" y="0"/>
                </a:lnTo>
                <a:lnTo>
                  <a:pt x="616816" y="806527"/>
                </a:lnTo>
                <a:lnTo>
                  <a:pt x="0" y="806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10800000">
            <a:off x="1295400" y="0"/>
            <a:ext cx="2721904" cy="4079133"/>
            <a:chOff x="0" y="0"/>
            <a:chExt cx="450631" cy="675330"/>
          </a:xfrm>
        </p:grpSpPr>
        <p:sp>
          <p:nvSpPr>
            <p:cNvPr id="4" name="Freeform 4"/>
            <p:cNvSpPr/>
            <p:nvPr/>
          </p:nvSpPr>
          <p:spPr>
            <a:xfrm>
              <a:off x="0" y="0"/>
              <a:ext cx="450631" cy="675330"/>
            </a:xfrm>
            <a:custGeom>
              <a:avLst/>
              <a:gdLst/>
              <a:ahLst/>
              <a:cxnLst/>
              <a:rect l="l" t="t" r="r" b="b"/>
              <a:pathLst>
                <a:path w="450631" h="675330">
                  <a:moveTo>
                    <a:pt x="450631" y="0"/>
                  </a:moveTo>
                  <a:lnTo>
                    <a:pt x="450631" y="675330"/>
                  </a:lnTo>
                  <a:lnTo>
                    <a:pt x="225315" y="548330"/>
                  </a:lnTo>
                  <a:lnTo>
                    <a:pt x="0" y="675330"/>
                  </a:lnTo>
                  <a:lnTo>
                    <a:pt x="0" y="0"/>
                  </a:lnTo>
                  <a:lnTo>
                    <a:pt x="450631" y="0"/>
                  </a:lnTo>
                  <a:close/>
                </a:path>
              </a:pathLst>
            </a:custGeom>
            <a:solidFill>
              <a:srgbClr val="F27D33"/>
            </a:solidFill>
          </p:spPr>
        </p:sp>
        <p:sp>
          <p:nvSpPr>
            <p:cNvPr id="5" name="TextBox 5"/>
            <p:cNvSpPr txBox="1"/>
            <p:nvPr/>
          </p:nvSpPr>
          <p:spPr>
            <a:xfrm>
              <a:off x="0" y="-38100"/>
              <a:ext cx="450631" cy="58643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10800000">
            <a:off x="-4" y="723900"/>
            <a:ext cx="5187569" cy="9697338"/>
            <a:chOff x="0" y="0"/>
            <a:chExt cx="450631" cy="788873"/>
          </a:xfrm>
        </p:grpSpPr>
        <p:sp>
          <p:nvSpPr>
            <p:cNvPr id="7" name="Freeform 7"/>
            <p:cNvSpPr/>
            <p:nvPr/>
          </p:nvSpPr>
          <p:spPr>
            <a:xfrm>
              <a:off x="0" y="0"/>
              <a:ext cx="450631" cy="788873"/>
            </a:xfrm>
            <a:custGeom>
              <a:avLst/>
              <a:gdLst/>
              <a:ahLst/>
              <a:cxnLst/>
              <a:rect l="l" t="t" r="r" b="b"/>
              <a:pathLst>
                <a:path w="450631" h="788873">
                  <a:moveTo>
                    <a:pt x="450631" y="0"/>
                  </a:moveTo>
                  <a:lnTo>
                    <a:pt x="450631" y="788873"/>
                  </a:lnTo>
                  <a:lnTo>
                    <a:pt x="225315" y="661873"/>
                  </a:lnTo>
                  <a:lnTo>
                    <a:pt x="0" y="788873"/>
                  </a:lnTo>
                  <a:lnTo>
                    <a:pt x="0" y="0"/>
                  </a:lnTo>
                  <a:lnTo>
                    <a:pt x="450631" y="0"/>
                  </a:lnTo>
                  <a:close/>
                </a:path>
              </a:pathLst>
            </a:custGeom>
            <a:solidFill>
              <a:srgbClr val="211F20"/>
            </a:solidFill>
          </p:spPr>
        </p:sp>
        <p:sp>
          <p:nvSpPr>
            <p:cNvPr id="8" name="TextBox 8"/>
            <p:cNvSpPr txBox="1"/>
            <p:nvPr/>
          </p:nvSpPr>
          <p:spPr>
            <a:xfrm>
              <a:off x="0" y="-38100"/>
              <a:ext cx="450631" cy="69997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611600" y="-800100"/>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a:grpSpLocks noChangeAspect="1"/>
          </p:cNvGrpSpPr>
          <p:nvPr/>
        </p:nvGrpSpPr>
        <p:grpSpPr>
          <a:xfrm>
            <a:off x="2327483" y="3606178"/>
            <a:ext cx="5720172" cy="5720172"/>
            <a:chOff x="0" y="0"/>
            <a:chExt cx="6350000" cy="6350000"/>
          </a:xfrm>
        </p:grpSpPr>
        <p:sp>
          <p:nvSpPr>
            <p:cNvPr id="12" name="Freeform 12"/>
            <p:cNvSpPr/>
            <p:nvPr/>
          </p:nvSpPr>
          <p:spPr>
            <a:xfrm>
              <a:off x="799851" y="606920"/>
              <a:ext cx="5039359" cy="5039359"/>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6">
                <a:extLst>
                  <a:ext uri="{28A0092B-C50C-407E-A947-70E740481C1C}">
                    <a14:useLocalDpi xmlns:a14="http://schemas.microsoft.com/office/drawing/2010/main" val="0"/>
                  </a:ext>
                </a:extLst>
              </a:blip>
              <a:stretch>
                <a:fillRect l="-2442" t="916" r="2442" b="-916"/>
              </a:stretch>
            </a:blipFill>
          </p:spPr>
          <p:txBody>
            <a:bodyPr/>
            <a:lstStyle/>
            <a:p>
              <a:endParaRPr lang="en-IN" dirty="0"/>
            </a:p>
          </p:txBody>
        </p:sp>
        <p:sp>
          <p:nvSpPr>
            <p:cNvPr id="13" name="Freeform 13"/>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6F6F7"/>
            </a:solidFill>
          </p:spPr>
        </p:sp>
      </p:grpSp>
      <p:sp>
        <p:nvSpPr>
          <p:cNvPr id="14" name="Freeform 14"/>
          <p:cNvSpPr/>
          <p:nvPr/>
        </p:nvSpPr>
        <p:spPr>
          <a:xfrm>
            <a:off x="6731367" y="5995028"/>
            <a:ext cx="1316288" cy="1316288"/>
          </a:xfrm>
          <a:custGeom>
            <a:avLst/>
            <a:gdLst/>
            <a:ahLst/>
            <a:cxnLst/>
            <a:rect l="l" t="t" r="r" b="b"/>
            <a:pathLst>
              <a:path w="1316288" h="1316288">
                <a:moveTo>
                  <a:pt x="0" y="0"/>
                </a:moveTo>
                <a:lnTo>
                  <a:pt x="1316288" y="0"/>
                </a:lnTo>
                <a:lnTo>
                  <a:pt x="1316288" y="1316288"/>
                </a:lnTo>
                <a:lnTo>
                  <a:pt x="0" y="13162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8915400" y="3510069"/>
            <a:ext cx="412928" cy="383507"/>
          </a:xfrm>
          <a:custGeom>
            <a:avLst/>
            <a:gdLst/>
            <a:ahLst/>
            <a:cxnLst/>
            <a:rect l="l" t="t" r="r" b="b"/>
            <a:pathLst>
              <a:path w="412928" h="383507">
                <a:moveTo>
                  <a:pt x="0" y="0"/>
                </a:moveTo>
                <a:lnTo>
                  <a:pt x="412928" y="0"/>
                </a:lnTo>
                <a:lnTo>
                  <a:pt x="412928" y="383507"/>
                </a:lnTo>
                <a:lnTo>
                  <a:pt x="0" y="3835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TextBox 17"/>
          <p:cNvSpPr txBox="1"/>
          <p:nvPr/>
        </p:nvSpPr>
        <p:spPr>
          <a:xfrm>
            <a:off x="9601200" y="1333500"/>
            <a:ext cx="6627482" cy="1000274"/>
          </a:xfrm>
          <a:prstGeom prst="rect">
            <a:avLst/>
          </a:prstGeom>
        </p:spPr>
        <p:txBody>
          <a:bodyPr lIns="0" tIns="0" rIns="0" bIns="0" rtlCol="0" anchor="t">
            <a:spAutoFit/>
          </a:bodyPr>
          <a:lstStyle/>
          <a:p>
            <a:pPr algn="l">
              <a:lnSpc>
                <a:spcPts val="7840"/>
              </a:lnSpc>
            </a:pPr>
            <a:r>
              <a:rPr lang="en-US" sz="8000" b="1" spc="-336" dirty="0">
                <a:solidFill>
                  <a:srgbClr val="211F20"/>
                </a:solidFill>
                <a:latin typeface="Montserrat Classic Bold"/>
                <a:ea typeface="Montserrat Classic Bold"/>
                <a:cs typeface="Montserrat Classic Bold"/>
                <a:sym typeface="Montserrat Classic Bold"/>
              </a:rPr>
              <a:t>Objective </a:t>
            </a:r>
            <a:endParaRPr lang="en-US" sz="8000" b="1" spc="-336" dirty="0">
              <a:solidFill>
                <a:srgbClr val="F27D33"/>
              </a:solidFill>
              <a:latin typeface="Montserrat Classic Bold"/>
              <a:ea typeface="Montserrat Classic Bold"/>
              <a:cs typeface="Montserrat Classic Bold"/>
              <a:sym typeface="Montserrat Classic Bold"/>
            </a:endParaRPr>
          </a:p>
        </p:txBody>
      </p:sp>
      <p:sp>
        <p:nvSpPr>
          <p:cNvPr id="19" name="TextBox 19"/>
          <p:cNvSpPr txBox="1"/>
          <p:nvPr/>
        </p:nvSpPr>
        <p:spPr>
          <a:xfrm>
            <a:off x="9622007" y="3390900"/>
            <a:ext cx="7959386" cy="923330"/>
          </a:xfrm>
          <a:prstGeom prst="rect">
            <a:avLst/>
          </a:prstGeom>
        </p:spPr>
        <p:txBody>
          <a:bodyPr wrap="square" lIns="0" tIns="0" rIns="0" bIns="0" rtlCol="0" anchor="t">
            <a:spAutoFit/>
          </a:bodyPr>
          <a:lstStyle/>
          <a:p>
            <a:pPr algn="ctr"/>
            <a:r>
              <a:rPr lang="en-US" sz="2000" b="1" i="0" dirty="0">
                <a:effectLst/>
                <a:latin typeface="Arial Unicode MS"/>
              </a:rPr>
              <a:t>Data Integration and Transformation</a:t>
            </a:r>
            <a:r>
              <a:rPr lang="en-US" sz="2000" b="0" i="0" dirty="0">
                <a:effectLst/>
                <a:latin typeface="Arial Unicode MS"/>
              </a:rPr>
              <a:t> - Connect to raw CSV files containing transaction, product, customer, and sales territory data, and apply advanced data cleaning techniques to prepare it for analysis.</a:t>
            </a:r>
            <a:endParaRPr lang="en-US" sz="4000" b="0" i="0" dirty="0">
              <a:effectLst/>
              <a:latin typeface="Segoe UI" panose="020B0502040204020203" pitchFamily="34" charset="0"/>
            </a:endParaRPr>
          </a:p>
        </p:txBody>
      </p:sp>
      <p:sp>
        <p:nvSpPr>
          <p:cNvPr id="21" name="Freeform 21"/>
          <p:cNvSpPr/>
          <p:nvPr/>
        </p:nvSpPr>
        <p:spPr>
          <a:xfrm>
            <a:off x="8915400" y="4991100"/>
            <a:ext cx="412928" cy="383507"/>
          </a:xfrm>
          <a:custGeom>
            <a:avLst/>
            <a:gdLst/>
            <a:ahLst/>
            <a:cxnLst/>
            <a:rect l="l" t="t" r="r" b="b"/>
            <a:pathLst>
              <a:path w="412928" h="383507">
                <a:moveTo>
                  <a:pt x="0" y="0"/>
                </a:moveTo>
                <a:lnTo>
                  <a:pt x="412928" y="0"/>
                </a:lnTo>
                <a:lnTo>
                  <a:pt x="412928" y="383507"/>
                </a:lnTo>
                <a:lnTo>
                  <a:pt x="0" y="3835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Freeform 23"/>
          <p:cNvSpPr/>
          <p:nvPr/>
        </p:nvSpPr>
        <p:spPr>
          <a:xfrm>
            <a:off x="8915400" y="6515100"/>
            <a:ext cx="412928" cy="383507"/>
          </a:xfrm>
          <a:custGeom>
            <a:avLst/>
            <a:gdLst/>
            <a:ahLst/>
            <a:cxnLst/>
            <a:rect l="l" t="t" r="r" b="b"/>
            <a:pathLst>
              <a:path w="412928" h="383507">
                <a:moveTo>
                  <a:pt x="0" y="0"/>
                </a:moveTo>
                <a:lnTo>
                  <a:pt x="412928" y="0"/>
                </a:lnTo>
                <a:lnTo>
                  <a:pt x="412928" y="383507"/>
                </a:lnTo>
                <a:lnTo>
                  <a:pt x="0" y="3835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4" name="Freeform 24"/>
          <p:cNvSpPr/>
          <p:nvPr/>
        </p:nvSpPr>
        <p:spPr>
          <a:xfrm>
            <a:off x="8915400" y="8191500"/>
            <a:ext cx="412928" cy="383507"/>
          </a:xfrm>
          <a:custGeom>
            <a:avLst/>
            <a:gdLst/>
            <a:ahLst/>
            <a:cxnLst/>
            <a:rect l="l" t="t" r="r" b="b"/>
            <a:pathLst>
              <a:path w="412928" h="383507">
                <a:moveTo>
                  <a:pt x="0" y="0"/>
                </a:moveTo>
                <a:lnTo>
                  <a:pt x="412928" y="0"/>
                </a:lnTo>
                <a:lnTo>
                  <a:pt x="412928" y="383508"/>
                </a:lnTo>
                <a:lnTo>
                  <a:pt x="0" y="3835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5" name="TextBox 24">
            <a:extLst>
              <a:ext uri="{FF2B5EF4-FFF2-40B4-BE49-F238E27FC236}">
                <a16:creationId xmlns:a16="http://schemas.microsoft.com/office/drawing/2014/main" id="{81C5A449-9413-0D11-7752-C258311B2835}"/>
              </a:ext>
            </a:extLst>
          </p:cNvPr>
          <p:cNvSpPr txBox="1"/>
          <p:nvPr/>
        </p:nvSpPr>
        <p:spPr>
          <a:xfrm>
            <a:off x="9525000" y="4838700"/>
            <a:ext cx="8153400" cy="1323439"/>
          </a:xfrm>
          <a:prstGeom prst="rect">
            <a:avLst/>
          </a:prstGeom>
          <a:noFill/>
        </p:spPr>
        <p:txBody>
          <a:bodyPr wrap="square" rtlCol="0">
            <a:spAutoFit/>
          </a:bodyPr>
          <a:lstStyle/>
          <a:p>
            <a:pPr algn="ctr"/>
            <a:r>
              <a:rPr lang="en-US" sz="2000" b="1" i="0" dirty="0">
                <a:effectLst/>
                <a:latin typeface="Arial Unicode MS"/>
              </a:rPr>
              <a:t>Relational Data Modeling</a:t>
            </a:r>
            <a:r>
              <a:rPr lang="en-US" sz="2000" b="0" i="0" dirty="0">
                <a:effectLst/>
                <a:latin typeface="Arial Unicode MS"/>
              </a:rPr>
              <a:t> - Construct a robust relational data model that </a:t>
            </a:r>
            <a:r>
              <a:rPr lang="en-US" sz="2000" dirty="0">
                <a:latin typeface="Arial Unicode MS"/>
              </a:rPr>
              <a:t>establishes</a:t>
            </a:r>
            <a:r>
              <a:rPr lang="en-US" sz="2000" b="0" i="0" dirty="0">
                <a:effectLst/>
                <a:latin typeface="Arial Unicode MS"/>
              </a:rPr>
              <a:t> clear relationships between datasets, ensuring seamless data flow and accurate analytics.</a:t>
            </a:r>
          </a:p>
          <a:p>
            <a:pPr algn="ctr"/>
            <a:endParaRPr lang="en-IN" sz="2000" dirty="0"/>
          </a:p>
        </p:txBody>
      </p:sp>
      <p:sp>
        <p:nvSpPr>
          <p:cNvPr id="26" name="TextBox 25">
            <a:extLst>
              <a:ext uri="{FF2B5EF4-FFF2-40B4-BE49-F238E27FC236}">
                <a16:creationId xmlns:a16="http://schemas.microsoft.com/office/drawing/2014/main" id="{CD469CE9-F14A-456F-5362-53656136AC6C}"/>
              </a:ext>
            </a:extLst>
          </p:cNvPr>
          <p:cNvSpPr txBox="1"/>
          <p:nvPr/>
        </p:nvSpPr>
        <p:spPr>
          <a:xfrm>
            <a:off x="9867900" y="6134100"/>
            <a:ext cx="7467600" cy="5016758"/>
          </a:xfrm>
          <a:prstGeom prst="rect">
            <a:avLst/>
          </a:prstGeom>
          <a:noFill/>
        </p:spPr>
        <p:txBody>
          <a:bodyPr wrap="square" rtlCol="0">
            <a:spAutoFit/>
          </a:bodyPr>
          <a:lstStyle/>
          <a:p>
            <a:pPr algn="ctr"/>
            <a:endParaRPr lang="en-US" sz="2000" dirty="0">
              <a:latin typeface="Arial Unicode MS"/>
            </a:endParaRPr>
          </a:p>
          <a:p>
            <a:pPr algn="ctr"/>
            <a:r>
              <a:rPr lang="en-US" sz="2000" dirty="0">
                <a:effectLst/>
                <a:latin typeface="Arial Unicode MS"/>
              </a:rPr>
              <a:t>. </a:t>
            </a:r>
            <a:r>
              <a:rPr lang="en-US" sz="2000" b="1" dirty="0">
                <a:effectLst/>
                <a:latin typeface="Arial Unicode MS"/>
              </a:rPr>
              <a:t>Advanced Calculations with DAX </a:t>
            </a:r>
            <a:r>
              <a:rPr lang="en-US" sz="2000" dirty="0">
                <a:effectLst/>
                <a:latin typeface="Arial Unicode MS"/>
              </a:rPr>
              <a:t>- Develop d</a:t>
            </a:r>
            <a:r>
              <a:rPr lang="en-US" sz="2000" b="1" dirty="0">
                <a:effectLst/>
                <a:latin typeface="Arial Unicode MS"/>
              </a:rPr>
              <a:t>ynamic KPIs and measures using DAX </a:t>
            </a:r>
            <a:r>
              <a:rPr lang="en-US" sz="2000" dirty="0">
                <a:effectLst/>
                <a:latin typeface="Arial Unicode MS"/>
              </a:rPr>
              <a:t>to track essential metrics like sales, revenue, profit, and returns, providing actionable insights into business performance.</a:t>
            </a:r>
            <a:endParaRPr lang="en-US" sz="2000" dirty="0">
              <a:effectLst/>
            </a:endParaRPr>
          </a:p>
          <a:p>
            <a:endParaRPr lang="en-US" sz="2000" dirty="0">
              <a:effectLst/>
            </a:endParaRPr>
          </a:p>
          <a:p>
            <a:pPr algn="ctr"/>
            <a:endParaRPr lang="en-US" sz="2000" dirty="0"/>
          </a:p>
          <a:p>
            <a:pPr algn="ctr"/>
            <a:r>
              <a:rPr lang="en-US" sz="2000" dirty="0">
                <a:effectLst/>
                <a:latin typeface="Arial Unicode MS"/>
              </a:rPr>
              <a:t> </a:t>
            </a:r>
            <a:r>
              <a:rPr lang="en-US" sz="2000" b="1" dirty="0">
                <a:effectLst/>
                <a:latin typeface="Arial Unicode MS"/>
              </a:rPr>
              <a:t>Interactive Dashboard Design</a:t>
            </a:r>
            <a:r>
              <a:rPr lang="en-US" sz="2000" dirty="0">
                <a:effectLst/>
                <a:latin typeface="Arial Unicode MS"/>
              </a:rPr>
              <a:t> - Build an intuitive and visually compelling dashboard that allows management to compare regional performance, analyze product-level trends, and identify high-value customers, empowering data-driven decisions.</a:t>
            </a:r>
            <a:endParaRPr lang="en-US" sz="2000" dirty="0">
              <a:effectLst/>
            </a:endParaRPr>
          </a:p>
          <a:p>
            <a:br>
              <a:rPr lang="en-US" sz="2000" dirty="0">
                <a:effectLst/>
              </a:rPr>
            </a:br>
            <a:br>
              <a:rPr lang="en-US" sz="2000" dirty="0">
                <a:effectLst/>
              </a:rPr>
            </a:br>
            <a:endParaRPr lang="en-US" sz="2000" dirty="0">
              <a:effectLst/>
            </a:endParaRPr>
          </a:p>
          <a:p>
            <a:br>
              <a:rPr lang="en-US" sz="2000" dirty="0">
                <a:effectLst/>
              </a:rPr>
            </a:br>
            <a:endParaRPr lang="en-IN"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BD61E-1767-6BBC-E06B-FAEFB4F9C687}"/>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9CFE311-068B-7827-5C81-4D5C618F2422}"/>
              </a:ext>
            </a:extLst>
          </p:cNvPr>
          <p:cNvGrpSpPr/>
          <p:nvPr/>
        </p:nvGrpSpPr>
        <p:grpSpPr>
          <a:xfrm rot="-5400000">
            <a:off x="11325687" y="-3057987"/>
            <a:ext cx="2211024" cy="9012798"/>
            <a:chOff x="0" y="0"/>
            <a:chExt cx="450631" cy="1836906"/>
          </a:xfrm>
        </p:grpSpPr>
        <p:sp>
          <p:nvSpPr>
            <p:cNvPr id="4" name="Freeform 4">
              <a:extLst>
                <a:ext uri="{FF2B5EF4-FFF2-40B4-BE49-F238E27FC236}">
                  <a16:creationId xmlns:a16="http://schemas.microsoft.com/office/drawing/2014/main" id="{0038F1AF-8AA9-1A4A-B69B-A89B9A008373}"/>
                </a:ext>
              </a:extLst>
            </p:cNvPr>
            <p:cNvSpPr/>
            <p:nvPr/>
          </p:nvSpPr>
          <p:spPr>
            <a:xfrm>
              <a:off x="0" y="0"/>
              <a:ext cx="450631" cy="1836906"/>
            </a:xfrm>
            <a:custGeom>
              <a:avLst/>
              <a:gdLst/>
              <a:ahLst/>
              <a:cxnLst/>
              <a:rect l="l" t="t" r="r" b="b"/>
              <a:pathLst>
                <a:path w="450631" h="1836906">
                  <a:moveTo>
                    <a:pt x="450631" y="0"/>
                  </a:moveTo>
                  <a:lnTo>
                    <a:pt x="450631" y="1836906"/>
                  </a:lnTo>
                  <a:lnTo>
                    <a:pt x="225315" y="1709906"/>
                  </a:lnTo>
                  <a:lnTo>
                    <a:pt x="0" y="1836906"/>
                  </a:lnTo>
                  <a:lnTo>
                    <a:pt x="0" y="0"/>
                  </a:lnTo>
                  <a:lnTo>
                    <a:pt x="450631" y="0"/>
                  </a:lnTo>
                  <a:close/>
                </a:path>
              </a:pathLst>
            </a:custGeom>
            <a:solidFill>
              <a:srgbClr val="F27D33"/>
            </a:solidFill>
          </p:spPr>
        </p:sp>
        <p:sp>
          <p:nvSpPr>
            <p:cNvPr id="5" name="TextBox 5">
              <a:extLst>
                <a:ext uri="{FF2B5EF4-FFF2-40B4-BE49-F238E27FC236}">
                  <a16:creationId xmlns:a16="http://schemas.microsoft.com/office/drawing/2014/main" id="{147B1159-FF67-2E91-EEC0-5D5E4A4DA643}"/>
                </a:ext>
              </a:extLst>
            </p:cNvPr>
            <p:cNvSpPr txBox="1"/>
            <p:nvPr/>
          </p:nvSpPr>
          <p:spPr>
            <a:xfrm>
              <a:off x="0" y="-38100"/>
              <a:ext cx="450631" cy="174800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29CCB7E8-00BB-DF21-ED6B-FECD30F566F8}"/>
              </a:ext>
            </a:extLst>
          </p:cNvPr>
          <p:cNvGrpSpPr/>
          <p:nvPr/>
        </p:nvGrpSpPr>
        <p:grpSpPr>
          <a:xfrm rot="-5400000">
            <a:off x="5848351" y="-5837960"/>
            <a:ext cx="3009899" cy="14706600"/>
            <a:chOff x="0" y="0"/>
            <a:chExt cx="450631" cy="1836906"/>
          </a:xfrm>
        </p:grpSpPr>
        <p:sp>
          <p:nvSpPr>
            <p:cNvPr id="7" name="Freeform 7">
              <a:extLst>
                <a:ext uri="{FF2B5EF4-FFF2-40B4-BE49-F238E27FC236}">
                  <a16:creationId xmlns:a16="http://schemas.microsoft.com/office/drawing/2014/main" id="{A6260BB7-7E23-E700-5CA0-AB52FC794265}"/>
                </a:ext>
              </a:extLst>
            </p:cNvPr>
            <p:cNvSpPr/>
            <p:nvPr/>
          </p:nvSpPr>
          <p:spPr>
            <a:xfrm>
              <a:off x="0" y="0"/>
              <a:ext cx="450631" cy="1836906"/>
            </a:xfrm>
            <a:custGeom>
              <a:avLst/>
              <a:gdLst/>
              <a:ahLst/>
              <a:cxnLst/>
              <a:rect l="l" t="t" r="r" b="b"/>
              <a:pathLst>
                <a:path w="450631" h="1836906">
                  <a:moveTo>
                    <a:pt x="450631" y="0"/>
                  </a:moveTo>
                  <a:lnTo>
                    <a:pt x="450631" y="1836906"/>
                  </a:lnTo>
                  <a:lnTo>
                    <a:pt x="225315" y="1709906"/>
                  </a:lnTo>
                  <a:lnTo>
                    <a:pt x="0" y="1836906"/>
                  </a:lnTo>
                  <a:lnTo>
                    <a:pt x="0" y="0"/>
                  </a:lnTo>
                  <a:lnTo>
                    <a:pt x="450631" y="0"/>
                  </a:lnTo>
                  <a:close/>
                </a:path>
              </a:pathLst>
            </a:custGeom>
            <a:solidFill>
              <a:srgbClr val="211F20"/>
            </a:solidFill>
          </p:spPr>
        </p:sp>
        <p:sp>
          <p:nvSpPr>
            <p:cNvPr id="8" name="TextBox 8">
              <a:extLst>
                <a:ext uri="{FF2B5EF4-FFF2-40B4-BE49-F238E27FC236}">
                  <a16:creationId xmlns:a16="http://schemas.microsoft.com/office/drawing/2014/main" id="{5ABC8393-1AB9-B1C5-EC52-398FBC45AF61}"/>
                </a:ext>
              </a:extLst>
            </p:cNvPr>
            <p:cNvSpPr txBox="1"/>
            <p:nvPr/>
          </p:nvSpPr>
          <p:spPr>
            <a:xfrm>
              <a:off x="0" y="-38100"/>
              <a:ext cx="450631" cy="1748006"/>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a:extLst>
              <a:ext uri="{FF2B5EF4-FFF2-40B4-BE49-F238E27FC236}">
                <a16:creationId xmlns:a16="http://schemas.microsoft.com/office/drawing/2014/main" id="{F6DE29EB-A4DB-C793-90E0-E9B0AF33589F}"/>
              </a:ext>
            </a:extLst>
          </p:cNvPr>
          <p:cNvSpPr/>
          <p:nvPr/>
        </p:nvSpPr>
        <p:spPr>
          <a:xfrm>
            <a:off x="16611600" y="-723900"/>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a:extLst>
              <a:ext uri="{FF2B5EF4-FFF2-40B4-BE49-F238E27FC236}">
                <a16:creationId xmlns:a16="http://schemas.microsoft.com/office/drawing/2014/main" id="{E6F1F2B0-95B8-0B8F-6E4C-891F71ACD6F6}"/>
              </a:ext>
            </a:extLst>
          </p:cNvPr>
          <p:cNvSpPr txBox="1"/>
          <p:nvPr/>
        </p:nvSpPr>
        <p:spPr>
          <a:xfrm>
            <a:off x="990600" y="876300"/>
            <a:ext cx="13792200" cy="1000274"/>
          </a:xfrm>
          <a:prstGeom prst="rect">
            <a:avLst/>
          </a:prstGeom>
        </p:spPr>
        <p:txBody>
          <a:bodyPr wrap="square" lIns="0" tIns="0" rIns="0" bIns="0" rtlCol="0" anchor="t">
            <a:spAutoFit/>
          </a:bodyPr>
          <a:lstStyle/>
          <a:p>
            <a:pPr algn="l">
              <a:lnSpc>
                <a:spcPts val="7840"/>
              </a:lnSpc>
            </a:pPr>
            <a:r>
              <a:rPr lang="en-US" sz="6600" b="1" spc="-336" dirty="0">
                <a:solidFill>
                  <a:srgbClr val="FFFFFF"/>
                </a:solidFill>
                <a:latin typeface="Montserrat Classic Bold"/>
                <a:ea typeface="Montserrat Classic Bold"/>
                <a:cs typeface="Montserrat Classic Bold"/>
                <a:sym typeface="Montserrat Classic Bold"/>
              </a:rPr>
              <a:t>Models  view </a:t>
            </a:r>
            <a:r>
              <a:rPr lang="en-US" sz="6600" b="1" spc="-336" dirty="0">
                <a:solidFill>
                  <a:schemeClr val="accent6">
                    <a:lumMod val="75000"/>
                  </a:schemeClr>
                </a:solidFill>
                <a:latin typeface="Montserrat Classic Bold"/>
                <a:ea typeface="Montserrat Classic Bold"/>
                <a:cs typeface="Montserrat Classic Bold"/>
                <a:sym typeface="Montserrat Classic Bold"/>
              </a:rPr>
              <a:t>and</a:t>
            </a:r>
            <a:r>
              <a:rPr lang="en-US" sz="6600" b="1" spc="-336" dirty="0">
                <a:solidFill>
                  <a:srgbClr val="FFFFFF"/>
                </a:solidFill>
                <a:latin typeface="Montserrat Classic Bold"/>
                <a:ea typeface="Montserrat Classic Bold"/>
                <a:cs typeface="Montserrat Classic Bold"/>
                <a:sym typeface="Montserrat Classic Bold"/>
              </a:rPr>
              <a:t> </a:t>
            </a:r>
            <a:r>
              <a:rPr lang="en-US" sz="6600" b="1" spc="-336" dirty="0">
                <a:solidFill>
                  <a:schemeClr val="bg1"/>
                </a:solidFill>
                <a:latin typeface="Montserrat Classic Bold"/>
                <a:ea typeface="Montserrat Classic Bold"/>
                <a:cs typeface="Montserrat Classic Bold"/>
                <a:sym typeface="Montserrat Classic Bold"/>
              </a:rPr>
              <a:t>relationship</a:t>
            </a:r>
          </a:p>
        </p:txBody>
      </p:sp>
      <p:pic>
        <p:nvPicPr>
          <p:cNvPr id="24" name="Picture 23">
            <a:extLst>
              <a:ext uri="{FF2B5EF4-FFF2-40B4-BE49-F238E27FC236}">
                <a16:creationId xmlns:a16="http://schemas.microsoft.com/office/drawing/2014/main" id="{B301C185-D4C6-A3C6-938D-7CA883C0E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238500"/>
            <a:ext cx="17297400" cy="6865988"/>
          </a:xfrm>
          <a:prstGeom prst="rect">
            <a:avLst/>
          </a:prstGeom>
        </p:spPr>
      </p:pic>
      <p:pic>
        <p:nvPicPr>
          <p:cNvPr id="26" name="Picture 25">
            <a:extLst>
              <a:ext uri="{FF2B5EF4-FFF2-40B4-BE49-F238E27FC236}">
                <a16:creationId xmlns:a16="http://schemas.microsoft.com/office/drawing/2014/main" id="{4F1FFD4D-0B5F-86F8-DDB7-5B51BD3269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30400" y="876300"/>
            <a:ext cx="1066800" cy="1136754"/>
          </a:xfrm>
          <a:prstGeom prst="ellipse">
            <a:avLst/>
          </a:prstGeom>
          <a:ln>
            <a:noFill/>
          </a:ln>
          <a:effectLst>
            <a:softEdge rad="112500"/>
          </a:effectLst>
        </p:spPr>
      </p:pic>
    </p:spTree>
    <p:extLst>
      <p:ext uri="{BB962C8B-B14F-4D97-AF65-F5344CB8AC3E}">
        <p14:creationId xmlns:p14="http://schemas.microsoft.com/office/powerpoint/2010/main" val="3033132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7"/>
        </a:solidFill>
        <a:effectLst/>
      </p:bgPr>
    </p:bg>
    <p:spTree>
      <p:nvGrpSpPr>
        <p:cNvPr id="1" name=""/>
        <p:cNvGrpSpPr/>
        <p:nvPr/>
      </p:nvGrpSpPr>
      <p:grpSpPr>
        <a:xfrm>
          <a:off x="0" y="0"/>
          <a:ext cx="0" cy="0"/>
          <a:chOff x="0" y="0"/>
          <a:chExt cx="0" cy="0"/>
        </a:xfrm>
      </p:grpSpPr>
      <p:sp>
        <p:nvSpPr>
          <p:cNvPr id="2" name="Freeform 2"/>
          <p:cNvSpPr/>
          <p:nvPr/>
        </p:nvSpPr>
        <p:spPr>
          <a:xfrm>
            <a:off x="-1128708" y="-1137057"/>
            <a:ext cx="2011266" cy="2026465"/>
          </a:xfrm>
          <a:custGeom>
            <a:avLst/>
            <a:gdLst/>
            <a:ahLst/>
            <a:cxnLst/>
            <a:rect l="l" t="t" r="r" b="b"/>
            <a:pathLst>
              <a:path w="2011266" h="2026465">
                <a:moveTo>
                  <a:pt x="0" y="0"/>
                </a:moveTo>
                <a:lnTo>
                  <a:pt x="2011267" y="0"/>
                </a:lnTo>
                <a:lnTo>
                  <a:pt x="2011267" y="2026464"/>
                </a:lnTo>
                <a:lnTo>
                  <a:pt x="0" y="2026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5" name="Rectangle 44">
            <a:extLst>
              <a:ext uri="{FF2B5EF4-FFF2-40B4-BE49-F238E27FC236}">
                <a16:creationId xmlns:a16="http://schemas.microsoft.com/office/drawing/2014/main" id="{5B8B61F0-8721-514F-2162-18EF28289EDF}"/>
              </a:ext>
            </a:extLst>
          </p:cNvPr>
          <p:cNvSpPr/>
          <p:nvPr/>
        </p:nvSpPr>
        <p:spPr>
          <a:xfrm>
            <a:off x="4419600" y="2324100"/>
            <a:ext cx="13411200" cy="19812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46" name="Rectangle 45">
            <a:extLst>
              <a:ext uri="{FF2B5EF4-FFF2-40B4-BE49-F238E27FC236}">
                <a16:creationId xmlns:a16="http://schemas.microsoft.com/office/drawing/2014/main" id="{D34B873C-FBC0-C192-2661-97D225DD9B72}"/>
              </a:ext>
            </a:extLst>
          </p:cNvPr>
          <p:cNvSpPr/>
          <p:nvPr/>
        </p:nvSpPr>
        <p:spPr>
          <a:xfrm>
            <a:off x="4419600" y="5143500"/>
            <a:ext cx="13487400" cy="17526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47" name="Rectangle 46">
            <a:extLst>
              <a:ext uri="{FF2B5EF4-FFF2-40B4-BE49-F238E27FC236}">
                <a16:creationId xmlns:a16="http://schemas.microsoft.com/office/drawing/2014/main" id="{C0B806DC-FDCE-9906-01AD-C21B7420613E}"/>
              </a:ext>
            </a:extLst>
          </p:cNvPr>
          <p:cNvSpPr/>
          <p:nvPr/>
        </p:nvSpPr>
        <p:spPr>
          <a:xfrm>
            <a:off x="4419600" y="7886700"/>
            <a:ext cx="13487400" cy="1676400"/>
          </a:xfrm>
          <a:prstGeom prst="rect">
            <a:avLst/>
          </a:prstGeom>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dk1"/>
              </a:solidFill>
            </a:endParaRPr>
          </a:p>
        </p:txBody>
      </p:sp>
      <p:pic>
        <p:nvPicPr>
          <p:cNvPr id="49" name="Graphic 48" descr="Money">
            <a:extLst>
              <a:ext uri="{FF2B5EF4-FFF2-40B4-BE49-F238E27FC236}">
                <a16:creationId xmlns:a16="http://schemas.microsoft.com/office/drawing/2014/main" id="{BB013A7C-6EE6-A8BF-2279-87C6A546EB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1200" y="2628900"/>
            <a:ext cx="838200" cy="838200"/>
          </a:xfrm>
          <a:prstGeom prst="rect">
            <a:avLst/>
          </a:prstGeom>
        </p:spPr>
      </p:pic>
      <p:pic>
        <p:nvPicPr>
          <p:cNvPr id="51" name="Graphic 50" descr="Target Audience">
            <a:extLst>
              <a:ext uri="{FF2B5EF4-FFF2-40B4-BE49-F238E27FC236}">
                <a16:creationId xmlns:a16="http://schemas.microsoft.com/office/drawing/2014/main" id="{1C01DC0C-30ED-984C-536E-567AB8C3A6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81200" y="7886700"/>
            <a:ext cx="914400" cy="914400"/>
          </a:xfrm>
          <a:prstGeom prst="rect">
            <a:avLst/>
          </a:prstGeom>
        </p:spPr>
      </p:pic>
      <p:pic>
        <p:nvPicPr>
          <p:cNvPr id="53" name="Graphic 52" descr="Box">
            <a:extLst>
              <a:ext uri="{FF2B5EF4-FFF2-40B4-BE49-F238E27FC236}">
                <a16:creationId xmlns:a16="http://schemas.microsoft.com/office/drawing/2014/main" id="{9C856F59-A326-E9EA-573D-53BE666050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1200" y="5219700"/>
            <a:ext cx="838200" cy="838200"/>
          </a:xfrm>
          <a:prstGeom prst="rect">
            <a:avLst/>
          </a:prstGeom>
        </p:spPr>
      </p:pic>
      <p:sp>
        <p:nvSpPr>
          <p:cNvPr id="54" name="Freeform 7">
            <a:extLst>
              <a:ext uri="{FF2B5EF4-FFF2-40B4-BE49-F238E27FC236}">
                <a16:creationId xmlns:a16="http://schemas.microsoft.com/office/drawing/2014/main" id="{14DC8B6D-71B1-C702-DD77-491F94A879BB}"/>
              </a:ext>
            </a:extLst>
          </p:cNvPr>
          <p:cNvSpPr/>
          <p:nvPr/>
        </p:nvSpPr>
        <p:spPr>
          <a:xfrm rot="16200000">
            <a:off x="9144000" y="-6172201"/>
            <a:ext cx="1676399" cy="14020800"/>
          </a:xfrm>
          <a:custGeom>
            <a:avLst/>
            <a:gdLst/>
            <a:ahLst/>
            <a:cxnLst/>
            <a:rect l="l" t="t" r="r" b="b"/>
            <a:pathLst>
              <a:path w="450631" h="1836906">
                <a:moveTo>
                  <a:pt x="450631" y="0"/>
                </a:moveTo>
                <a:lnTo>
                  <a:pt x="450631" y="1836906"/>
                </a:lnTo>
                <a:lnTo>
                  <a:pt x="225315" y="1709906"/>
                </a:lnTo>
                <a:lnTo>
                  <a:pt x="0" y="1836906"/>
                </a:lnTo>
                <a:lnTo>
                  <a:pt x="0" y="0"/>
                </a:lnTo>
                <a:lnTo>
                  <a:pt x="450631" y="0"/>
                </a:lnTo>
                <a:close/>
              </a:path>
            </a:pathLst>
          </a:custGeom>
          <a:solidFill>
            <a:srgbClr val="211F20"/>
          </a:solidFill>
        </p:spPr>
      </p:sp>
      <p:sp>
        <p:nvSpPr>
          <p:cNvPr id="7" name="TextBox 7"/>
          <p:cNvSpPr txBox="1"/>
          <p:nvPr/>
        </p:nvSpPr>
        <p:spPr>
          <a:xfrm>
            <a:off x="3200400" y="342900"/>
            <a:ext cx="12801600" cy="1000274"/>
          </a:xfrm>
          <a:prstGeom prst="rect">
            <a:avLst/>
          </a:prstGeom>
        </p:spPr>
        <p:txBody>
          <a:bodyPr wrap="square" lIns="0" tIns="0" rIns="0" bIns="0" rtlCol="0" anchor="t">
            <a:spAutoFit/>
          </a:bodyPr>
          <a:lstStyle/>
          <a:p>
            <a:pPr algn="l">
              <a:lnSpc>
                <a:spcPts val="7840"/>
              </a:lnSpc>
            </a:pPr>
            <a:r>
              <a:rPr lang="en-US" sz="8000" b="1" spc="-336" dirty="0">
                <a:solidFill>
                  <a:schemeClr val="bg1"/>
                </a:solidFill>
                <a:latin typeface="Montserrat Classic Bold"/>
                <a:ea typeface="Montserrat Classic Bold"/>
                <a:cs typeface="Montserrat Classic Bold"/>
                <a:sym typeface="Montserrat Classic Bold"/>
              </a:rPr>
              <a:t>DASHBOARD</a:t>
            </a:r>
            <a:r>
              <a:rPr lang="en-US" sz="8000" b="1" spc="-336" dirty="0">
                <a:solidFill>
                  <a:srgbClr val="211F20"/>
                </a:solidFill>
                <a:latin typeface="Montserrat Classic Bold"/>
                <a:ea typeface="Montserrat Classic Bold"/>
                <a:cs typeface="Montserrat Classic Bold"/>
                <a:sym typeface="Montserrat Classic Bold"/>
              </a:rPr>
              <a:t> </a:t>
            </a:r>
            <a:r>
              <a:rPr lang="en-US" sz="8000" b="1" spc="-336" dirty="0">
                <a:solidFill>
                  <a:schemeClr val="accent6">
                    <a:lumMod val="75000"/>
                  </a:schemeClr>
                </a:solidFill>
                <a:latin typeface="Montserrat Classic Bold"/>
                <a:ea typeface="Montserrat Classic Bold"/>
                <a:cs typeface="Montserrat Classic Bold"/>
                <a:sym typeface="Montserrat Classic Bold"/>
              </a:rPr>
              <a:t>OVERVIEW</a:t>
            </a:r>
          </a:p>
        </p:txBody>
      </p:sp>
      <p:sp>
        <p:nvSpPr>
          <p:cNvPr id="55" name="TextBox 54">
            <a:extLst>
              <a:ext uri="{FF2B5EF4-FFF2-40B4-BE49-F238E27FC236}">
                <a16:creationId xmlns:a16="http://schemas.microsoft.com/office/drawing/2014/main" id="{326D15AC-5510-CD2A-8F92-0A338C53F3A0}"/>
              </a:ext>
            </a:extLst>
          </p:cNvPr>
          <p:cNvSpPr txBox="1"/>
          <p:nvPr/>
        </p:nvSpPr>
        <p:spPr>
          <a:xfrm>
            <a:off x="4800600" y="2552700"/>
            <a:ext cx="12420600" cy="1569660"/>
          </a:xfrm>
          <a:prstGeom prst="rect">
            <a:avLst/>
          </a:prstGeom>
          <a:noFill/>
        </p:spPr>
        <p:txBody>
          <a:bodyPr wrap="square" rtlCol="0">
            <a:spAutoFit/>
          </a:bodyPr>
          <a:lstStyle/>
          <a:p>
            <a:pPr algn="ctr"/>
            <a:r>
              <a:rPr lang="en-US" sz="2400" dirty="0">
                <a:latin typeface="Bahnschrift Light SemiCondensed" panose="020B0502040204020203" pitchFamily="34" charset="0"/>
              </a:rPr>
              <a:t>The Revenue Dashboard provides a comprehensive view of the company's financial performance by focusing on total revenue, revenue trends over time, and monthly targets. This dashboard enables the management team to track financial growth, evaluate performance against set goals, and understand revenue patterns across different periods.</a:t>
            </a:r>
          </a:p>
        </p:txBody>
      </p:sp>
      <p:sp>
        <p:nvSpPr>
          <p:cNvPr id="56" name="TextBox 55">
            <a:extLst>
              <a:ext uri="{FF2B5EF4-FFF2-40B4-BE49-F238E27FC236}">
                <a16:creationId xmlns:a16="http://schemas.microsoft.com/office/drawing/2014/main" id="{A8A5C3F6-D269-908C-A9C6-C5B9E57D96BE}"/>
              </a:ext>
            </a:extLst>
          </p:cNvPr>
          <p:cNvSpPr txBox="1"/>
          <p:nvPr/>
        </p:nvSpPr>
        <p:spPr>
          <a:xfrm>
            <a:off x="228600" y="3467100"/>
            <a:ext cx="4343400" cy="584775"/>
          </a:xfrm>
          <a:prstGeom prst="rect">
            <a:avLst/>
          </a:prstGeom>
          <a:noFill/>
        </p:spPr>
        <p:txBody>
          <a:bodyPr wrap="square" rtlCol="0">
            <a:spAutoFit/>
          </a:bodyPr>
          <a:lstStyle/>
          <a:p>
            <a:pPr algn="ctr"/>
            <a:r>
              <a:rPr lang="en-IN" sz="3200" dirty="0">
                <a:latin typeface="Britannic Bold" panose="020B0903060703020204" pitchFamily="34" charset="0"/>
              </a:rPr>
              <a:t>REVENUE ANALYSIS</a:t>
            </a:r>
          </a:p>
        </p:txBody>
      </p:sp>
      <p:sp>
        <p:nvSpPr>
          <p:cNvPr id="57" name="TextBox 56">
            <a:extLst>
              <a:ext uri="{FF2B5EF4-FFF2-40B4-BE49-F238E27FC236}">
                <a16:creationId xmlns:a16="http://schemas.microsoft.com/office/drawing/2014/main" id="{EB0A05B3-5B7B-1F4B-A6E5-87A563572607}"/>
              </a:ext>
            </a:extLst>
          </p:cNvPr>
          <p:cNvSpPr txBox="1"/>
          <p:nvPr/>
        </p:nvSpPr>
        <p:spPr>
          <a:xfrm>
            <a:off x="152400" y="6057900"/>
            <a:ext cx="4343400" cy="584775"/>
          </a:xfrm>
          <a:prstGeom prst="rect">
            <a:avLst/>
          </a:prstGeom>
          <a:noFill/>
        </p:spPr>
        <p:txBody>
          <a:bodyPr wrap="square" rtlCol="0">
            <a:spAutoFit/>
          </a:bodyPr>
          <a:lstStyle/>
          <a:p>
            <a:pPr algn="ctr"/>
            <a:r>
              <a:rPr lang="en-IN" sz="3200" dirty="0">
                <a:latin typeface="Britannic Bold" panose="020B0903060703020204" pitchFamily="34" charset="0"/>
              </a:rPr>
              <a:t>PRODUCT ANALYSIS</a:t>
            </a:r>
          </a:p>
        </p:txBody>
      </p:sp>
      <p:sp>
        <p:nvSpPr>
          <p:cNvPr id="58" name="TextBox 57">
            <a:extLst>
              <a:ext uri="{FF2B5EF4-FFF2-40B4-BE49-F238E27FC236}">
                <a16:creationId xmlns:a16="http://schemas.microsoft.com/office/drawing/2014/main" id="{0E62E0AA-A3A2-B5CC-39E1-03C2F04FE829}"/>
              </a:ext>
            </a:extLst>
          </p:cNvPr>
          <p:cNvSpPr txBox="1"/>
          <p:nvPr/>
        </p:nvSpPr>
        <p:spPr>
          <a:xfrm>
            <a:off x="152400" y="8648700"/>
            <a:ext cx="4343400" cy="584775"/>
          </a:xfrm>
          <a:prstGeom prst="rect">
            <a:avLst/>
          </a:prstGeom>
          <a:noFill/>
        </p:spPr>
        <p:txBody>
          <a:bodyPr wrap="square" rtlCol="0">
            <a:spAutoFit/>
          </a:bodyPr>
          <a:lstStyle/>
          <a:p>
            <a:pPr algn="ctr"/>
            <a:r>
              <a:rPr lang="en-IN" sz="3200" dirty="0">
                <a:latin typeface="Britannic Bold" panose="020B0903060703020204" pitchFamily="34" charset="0"/>
              </a:rPr>
              <a:t>CUSTOMER ANALYSIS</a:t>
            </a:r>
          </a:p>
        </p:txBody>
      </p:sp>
      <p:sp>
        <p:nvSpPr>
          <p:cNvPr id="59" name="TextBox 58">
            <a:extLst>
              <a:ext uri="{FF2B5EF4-FFF2-40B4-BE49-F238E27FC236}">
                <a16:creationId xmlns:a16="http://schemas.microsoft.com/office/drawing/2014/main" id="{A4007456-9986-F4E0-7560-4E95BF34207C}"/>
              </a:ext>
            </a:extLst>
          </p:cNvPr>
          <p:cNvSpPr txBox="1"/>
          <p:nvPr/>
        </p:nvSpPr>
        <p:spPr>
          <a:xfrm>
            <a:off x="4648200" y="8115300"/>
            <a:ext cx="13182600" cy="1200329"/>
          </a:xfrm>
          <a:prstGeom prst="rect">
            <a:avLst/>
          </a:prstGeom>
          <a:noFill/>
        </p:spPr>
        <p:txBody>
          <a:bodyPr wrap="square" rtlCol="0">
            <a:spAutoFit/>
          </a:bodyPr>
          <a:lstStyle>
            <a:defPPr>
              <a:defRPr lang="en-US"/>
            </a:defPPr>
            <a:lvl1pPr algn="ctr">
              <a:defRPr sz="2400">
                <a:latin typeface="Bahnschrift Light SemiCondensed" panose="020B0502040204020203" pitchFamily="34" charset="0"/>
              </a:defRPr>
            </a:lvl1pPr>
          </a:lstStyle>
          <a:p>
            <a:r>
              <a:rPr lang="en-US" dirty="0"/>
              <a:t>The Orders Dashboard focuses on understanding customer demand through total orders, category breakdowns, and monthly targets. This dashboard serves as a valuable tool for identifying demand patterns, managing inventory efficiently, and ensuring that the business can meet customer needs effectively.</a:t>
            </a:r>
          </a:p>
        </p:txBody>
      </p:sp>
      <p:sp>
        <p:nvSpPr>
          <p:cNvPr id="61" name="TextBox 60">
            <a:extLst>
              <a:ext uri="{FF2B5EF4-FFF2-40B4-BE49-F238E27FC236}">
                <a16:creationId xmlns:a16="http://schemas.microsoft.com/office/drawing/2014/main" id="{5A0A7BC9-CFFA-42C7-A775-E1BF41C4DF36}"/>
              </a:ext>
            </a:extLst>
          </p:cNvPr>
          <p:cNvSpPr txBox="1"/>
          <p:nvPr/>
        </p:nvSpPr>
        <p:spPr>
          <a:xfrm>
            <a:off x="4826758" y="5243584"/>
            <a:ext cx="12699242" cy="1569660"/>
          </a:xfrm>
          <a:prstGeom prst="rect">
            <a:avLst/>
          </a:prstGeom>
          <a:noFill/>
        </p:spPr>
        <p:txBody>
          <a:bodyPr wrap="square" rtlCol="0">
            <a:spAutoFit/>
          </a:bodyPr>
          <a:lstStyle/>
          <a:p>
            <a:pPr algn="ctr"/>
            <a:r>
              <a:rPr lang="en-US" sz="2400" dirty="0">
                <a:latin typeface="Bahnschrift Light SemiCondensed" panose="020B0502040204020203" pitchFamily="34" charset="0"/>
              </a:rPr>
              <a:t>The Product Performance Dashboard provides insights into how individual products are performing, focusing on orders by category and return rates. This dashboard is essential for managing product quality and customer satisfaction by highlighting which products drive sales and which may require improvement.</a:t>
            </a:r>
            <a:endParaRPr lang="en-IN" sz="2400" dirty="0">
              <a:latin typeface="Bahnschrift Light SemiCondensed" panose="020B0502040204020203"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6D50B-041E-0CDA-ECDC-DBE86DB53B7C}"/>
            </a:ext>
          </a:extLst>
        </p:cNvPr>
        <p:cNvGrpSpPr/>
        <p:nvPr/>
      </p:nvGrpSpPr>
      <p:grpSpPr>
        <a:xfrm>
          <a:off x="0" y="0"/>
          <a:ext cx="0" cy="0"/>
          <a:chOff x="0" y="0"/>
          <a:chExt cx="0" cy="0"/>
        </a:xfrm>
      </p:grpSpPr>
      <p:pic>
        <p:nvPicPr>
          <p:cNvPr id="80" name="Picture 79">
            <a:extLst>
              <a:ext uri="{FF2B5EF4-FFF2-40B4-BE49-F238E27FC236}">
                <a16:creationId xmlns:a16="http://schemas.microsoft.com/office/drawing/2014/main" id="{DA1BF5D5-D826-13B6-C970-AD80908A7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238500"/>
            <a:ext cx="3742998" cy="1676400"/>
          </a:xfrm>
          <a:prstGeom prst="rect">
            <a:avLst/>
          </a:prstGeom>
        </p:spPr>
      </p:pic>
      <p:grpSp>
        <p:nvGrpSpPr>
          <p:cNvPr id="3" name="Group 3">
            <a:extLst>
              <a:ext uri="{FF2B5EF4-FFF2-40B4-BE49-F238E27FC236}">
                <a16:creationId xmlns:a16="http://schemas.microsoft.com/office/drawing/2014/main" id="{98E38124-B5E5-6988-6935-E56D2E3696DE}"/>
              </a:ext>
            </a:extLst>
          </p:cNvPr>
          <p:cNvGrpSpPr/>
          <p:nvPr/>
        </p:nvGrpSpPr>
        <p:grpSpPr>
          <a:xfrm rot="-5400000">
            <a:off x="5630935" y="-6395665"/>
            <a:ext cx="3922146" cy="15411115"/>
            <a:chOff x="0" y="0"/>
            <a:chExt cx="450631" cy="1770643"/>
          </a:xfrm>
        </p:grpSpPr>
        <p:sp>
          <p:nvSpPr>
            <p:cNvPr id="4" name="Freeform 4">
              <a:extLst>
                <a:ext uri="{FF2B5EF4-FFF2-40B4-BE49-F238E27FC236}">
                  <a16:creationId xmlns:a16="http://schemas.microsoft.com/office/drawing/2014/main" id="{C49F518B-CB58-B238-1615-4BD6E7A153CE}"/>
                </a:ext>
              </a:extLst>
            </p:cNvPr>
            <p:cNvSpPr/>
            <p:nvPr/>
          </p:nvSpPr>
          <p:spPr>
            <a:xfrm>
              <a:off x="0" y="0"/>
              <a:ext cx="450631" cy="1770643"/>
            </a:xfrm>
            <a:custGeom>
              <a:avLst/>
              <a:gdLst/>
              <a:ahLst/>
              <a:cxnLst/>
              <a:rect l="l" t="t" r="r" b="b"/>
              <a:pathLst>
                <a:path w="450631" h="1770643">
                  <a:moveTo>
                    <a:pt x="450631" y="0"/>
                  </a:moveTo>
                  <a:lnTo>
                    <a:pt x="450631" y="1770643"/>
                  </a:lnTo>
                  <a:lnTo>
                    <a:pt x="225315" y="1643643"/>
                  </a:lnTo>
                  <a:lnTo>
                    <a:pt x="0" y="1770643"/>
                  </a:lnTo>
                  <a:lnTo>
                    <a:pt x="0" y="0"/>
                  </a:lnTo>
                  <a:lnTo>
                    <a:pt x="450631" y="0"/>
                  </a:lnTo>
                  <a:close/>
                </a:path>
              </a:pathLst>
            </a:custGeom>
            <a:solidFill>
              <a:srgbClr val="211F20"/>
            </a:solidFill>
          </p:spPr>
        </p:sp>
        <p:sp>
          <p:nvSpPr>
            <p:cNvPr id="5" name="TextBox 5">
              <a:extLst>
                <a:ext uri="{FF2B5EF4-FFF2-40B4-BE49-F238E27FC236}">
                  <a16:creationId xmlns:a16="http://schemas.microsoft.com/office/drawing/2014/main" id="{AB11191A-08DA-4373-89F2-884D9A8A349E}"/>
                </a:ext>
              </a:extLst>
            </p:cNvPr>
            <p:cNvSpPr txBox="1"/>
            <p:nvPr/>
          </p:nvSpPr>
          <p:spPr>
            <a:xfrm>
              <a:off x="0" y="-38100"/>
              <a:ext cx="450631" cy="168174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2BBB739B-D748-E50E-AB3F-0C1E0C7D5F5F}"/>
              </a:ext>
            </a:extLst>
          </p:cNvPr>
          <p:cNvSpPr/>
          <p:nvPr/>
        </p:nvSpPr>
        <p:spPr>
          <a:xfrm>
            <a:off x="-1128708" y="9409789"/>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a:extLst>
              <a:ext uri="{FF2B5EF4-FFF2-40B4-BE49-F238E27FC236}">
                <a16:creationId xmlns:a16="http://schemas.microsoft.com/office/drawing/2014/main" id="{1BBE4535-E7A8-0A81-F69D-78F8F9390200}"/>
              </a:ext>
            </a:extLst>
          </p:cNvPr>
          <p:cNvGrpSpPr/>
          <p:nvPr/>
        </p:nvGrpSpPr>
        <p:grpSpPr>
          <a:xfrm rot="5400000">
            <a:off x="13861215" y="-564314"/>
            <a:ext cx="2721904" cy="4079133"/>
            <a:chOff x="0" y="0"/>
            <a:chExt cx="450631" cy="675330"/>
          </a:xfrm>
        </p:grpSpPr>
        <p:sp>
          <p:nvSpPr>
            <p:cNvPr id="8" name="Freeform 8">
              <a:extLst>
                <a:ext uri="{FF2B5EF4-FFF2-40B4-BE49-F238E27FC236}">
                  <a16:creationId xmlns:a16="http://schemas.microsoft.com/office/drawing/2014/main" id="{424FC4FA-EB73-02ED-7A12-E2ECEC642A15}"/>
                </a:ext>
              </a:extLst>
            </p:cNvPr>
            <p:cNvSpPr/>
            <p:nvPr/>
          </p:nvSpPr>
          <p:spPr>
            <a:xfrm>
              <a:off x="0" y="0"/>
              <a:ext cx="450631" cy="675330"/>
            </a:xfrm>
            <a:custGeom>
              <a:avLst/>
              <a:gdLst/>
              <a:ahLst/>
              <a:cxnLst/>
              <a:rect l="l" t="t" r="r" b="b"/>
              <a:pathLst>
                <a:path w="450631" h="675330">
                  <a:moveTo>
                    <a:pt x="450631" y="0"/>
                  </a:moveTo>
                  <a:lnTo>
                    <a:pt x="450631" y="675330"/>
                  </a:lnTo>
                  <a:lnTo>
                    <a:pt x="225315" y="548330"/>
                  </a:lnTo>
                  <a:lnTo>
                    <a:pt x="0" y="675330"/>
                  </a:lnTo>
                  <a:lnTo>
                    <a:pt x="0" y="0"/>
                  </a:lnTo>
                  <a:lnTo>
                    <a:pt x="450631" y="0"/>
                  </a:lnTo>
                  <a:close/>
                </a:path>
              </a:pathLst>
            </a:custGeom>
            <a:solidFill>
              <a:srgbClr val="F27D33"/>
            </a:solidFill>
          </p:spPr>
        </p:sp>
        <p:sp>
          <p:nvSpPr>
            <p:cNvPr id="9" name="TextBox 9">
              <a:extLst>
                <a:ext uri="{FF2B5EF4-FFF2-40B4-BE49-F238E27FC236}">
                  <a16:creationId xmlns:a16="http://schemas.microsoft.com/office/drawing/2014/main" id="{361DB7B6-EBDD-AB63-4A34-3EE7A0E8DE8B}"/>
                </a:ext>
              </a:extLst>
            </p:cNvPr>
            <p:cNvSpPr txBox="1"/>
            <p:nvPr/>
          </p:nvSpPr>
          <p:spPr>
            <a:xfrm>
              <a:off x="0" y="-38100"/>
              <a:ext cx="450631" cy="58643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a:extLst>
              <a:ext uri="{FF2B5EF4-FFF2-40B4-BE49-F238E27FC236}">
                <a16:creationId xmlns:a16="http://schemas.microsoft.com/office/drawing/2014/main" id="{FA943F2E-8B0D-F7DC-1073-14B73A7326C7}"/>
              </a:ext>
            </a:extLst>
          </p:cNvPr>
          <p:cNvSpPr/>
          <p:nvPr/>
        </p:nvSpPr>
        <p:spPr>
          <a:xfrm>
            <a:off x="1777845" y="4541262"/>
            <a:ext cx="481075" cy="490893"/>
          </a:xfrm>
          <a:custGeom>
            <a:avLst/>
            <a:gdLst/>
            <a:ahLst/>
            <a:cxnLst/>
            <a:rect l="l" t="t" r="r" b="b"/>
            <a:pathLst>
              <a:path w="481075" h="490893">
                <a:moveTo>
                  <a:pt x="0" y="0"/>
                </a:moveTo>
                <a:lnTo>
                  <a:pt x="481075" y="0"/>
                </a:lnTo>
                <a:lnTo>
                  <a:pt x="481075" y="490893"/>
                </a:lnTo>
                <a:lnTo>
                  <a:pt x="0" y="4908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a:extLst>
              <a:ext uri="{FF2B5EF4-FFF2-40B4-BE49-F238E27FC236}">
                <a16:creationId xmlns:a16="http://schemas.microsoft.com/office/drawing/2014/main" id="{CC4FD909-E903-9EEB-0E0E-47DD43334FD4}"/>
              </a:ext>
            </a:extLst>
          </p:cNvPr>
          <p:cNvSpPr/>
          <p:nvPr/>
        </p:nvSpPr>
        <p:spPr>
          <a:xfrm>
            <a:off x="5925923" y="4583545"/>
            <a:ext cx="569283" cy="406326"/>
          </a:xfrm>
          <a:custGeom>
            <a:avLst/>
            <a:gdLst/>
            <a:ahLst/>
            <a:cxnLst/>
            <a:rect l="l" t="t" r="r" b="b"/>
            <a:pathLst>
              <a:path w="569283" h="406326">
                <a:moveTo>
                  <a:pt x="0" y="0"/>
                </a:moveTo>
                <a:lnTo>
                  <a:pt x="569284" y="0"/>
                </a:lnTo>
                <a:lnTo>
                  <a:pt x="569284" y="406326"/>
                </a:lnTo>
                <a:lnTo>
                  <a:pt x="0" y="4063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a:extLst>
              <a:ext uri="{FF2B5EF4-FFF2-40B4-BE49-F238E27FC236}">
                <a16:creationId xmlns:a16="http://schemas.microsoft.com/office/drawing/2014/main" id="{D2885C26-ADBA-DB66-BD83-E93EB0422468}"/>
              </a:ext>
            </a:extLst>
          </p:cNvPr>
          <p:cNvSpPr/>
          <p:nvPr/>
        </p:nvSpPr>
        <p:spPr>
          <a:xfrm>
            <a:off x="1813302" y="7052769"/>
            <a:ext cx="410162" cy="557010"/>
          </a:xfrm>
          <a:custGeom>
            <a:avLst/>
            <a:gdLst/>
            <a:ahLst/>
            <a:cxnLst/>
            <a:rect l="l" t="t" r="r" b="b"/>
            <a:pathLst>
              <a:path w="410162" h="557010">
                <a:moveTo>
                  <a:pt x="0" y="0"/>
                </a:moveTo>
                <a:lnTo>
                  <a:pt x="410162" y="0"/>
                </a:lnTo>
                <a:lnTo>
                  <a:pt x="410162" y="557010"/>
                </a:lnTo>
                <a:lnTo>
                  <a:pt x="0" y="5570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6" name="TextBox 26">
            <a:extLst>
              <a:ext uri="{FF2B5EF4-FFF2-40B4-BE49-F238E27FC236}">
                <a16:creationId xmlns:a16="http://schemas.microsoft.com/office/drawing/2014/main" id="{3B9F1493-9AE7-68E1-94A6-B1D34F0D0490}"/>
              </a:ext>
            </a:extLst>
          </p:cNvPr>
          <p:cNvSpPr txBox="1"/>
          <p:nvPr/>
        </p:nvSpPr>
        <p:spPr>
          <a:xfrm>
            <a:off x="1676400" y="1104900"/>
            <a:ext cx="11277599" cy="899477"/>
          </a:xfrm>
          <a:prstGeom prst="rect">
            <a:avLst/>
          </a:prstGeom>
        </p:spPr>
        <p:txBody>
          <a:bodyPr wrap="square" lIns="0" tIns="0" rIns="0" bIns="0" rtlCol="0" anchor="t">
            <a:spAutoFit/>
          </a:bodyPr>
          <a:lstStyle/>
          <a:p>
            <a:pPr algn="l">
              <a:lnSpc>
                <a:spcPts val="7840"/>
              </a:lnSpc>
            </a:pPr>
            <a:r>
              <a:rPr lang="en-US" sz="6000" b="1" spc="-336" dirty="0">
                <a:solidFill>
                  <a:srgbClr val="FFFFFF"/>
                </a:solidFill>
                <a:latin typeface="Montserrat Classic Bold"/>
                <a:ea typeface="Montserrat Classic Bold"/>
                <a:cs typeface="Montserrat Classic Bold"/>
                <a:sym typeface="Montserrat Classic Bold"/>
              </a:rPr>
              <a:t>MEASURES AND </a:t>
            </a:r>
            <a:r>
              <a:rPr lang="en-IN" sz="6000" b="1" spc="-336" dirty="0">
                <a:solidFill>
                  <a:srgbClr val="FFFFFF"/>
                </a:solidFill>
                <a:latin typeface="Montserrat Classic Bold"/>
                <a:ea typeface="Montserrat Classic Bold"/>
                <a:cs typeface="Montserrat Classic Bold"/>
                <a:sym typeface="Montserrat Classic Bold"/>
              </a:rPr>
              <a:t>HIERARCHIES</a:t>
            </a:r>
            <a:endParaRPr lang="en-US" sz="6000" b="1" spc="-336" dirty="0">
              <a:solidFill>
                <a:srgbClr val="F27D33"/>
              </a:solidFill>
              <a:latin typeface="Montserrat Classic Bold"/>
              <a:ea typeface="Montserrat Classic Bold"/>
              <a:cs typeface="Montserrat Classic Bold"/>
              <a:sym typeface="Montserrat Classic Bold"/>
            </a:endParaRPr>
          </a:p>
        </p:txBody>
      </p:sp>
      <p:pic>
        <p:nvPicPr>
          <p:cNvPr id="32" name="Picture 31">
            <a:extLst>
              <a:ext uri="{FF2B5EF4-FFF2-40B4-BE49-F238E27FC236}">
                <a16:creationId xmlns:a16="http://schemas.microsoft.com/office/drawing/2014/main" id="{7EAC5349-EE86-C037-1EC0-E25B4E41FAF4}"/>
              </a:ext>
            </a:extLst>
          </p:cNvPr>
          <p:cNvPicPr>
            <a:picLocks noChangeAspect="1"/>
          </p:cNvPicPr>
          <p:nvPr/>
        </p:nvPicPr>
        <p:blipFill>
          <a:blip r:embed="rId11">
            <a:extLst>
              <a:ext uri="{28A0092B-C50C-407E-A947-70E740481C1C}">
                <a14:useLocalDpi xmlns:a14="http://schemas.microsoft.com/office/drawing/2010/main" val="0"/>
              </a:ext>
            </a:extLst>
          </a:blip>
          <a:srcRect t="5746" r="-1000"/>
          <a:stretch/>
        </p:blipFill>
        <p:spPr>
          <a:xfrm>
            <a:off x="14630400" y="876300"/>
            <a:ext cx="1239982" cy="1360997"/>
          </a:xfrm>
          <a:prstGeom prst="rect">
            <a:avLst/>
          </a:prstGeom>
        </p:spPr>
      </p:pic>
      <p:pic>
        <p:nvPicPr>
          <p:cNvPr id="58" name="Picture 57">
            <a:extLst>
              <a:ext uri="{FF2B5EF4-FFF2-40B4-BE49-F238E27FC236}">
                <a16:creationId xmlns:a16="http://schemas.microsoft.com/office/drawing/2014/main" id="{5858597A-945C-2BE1-D172-2ACE1BEDF45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49000" y="3467100"/>
            <a:ext cx="3429479" cy="952633"/>
          </a:xfrm>
          <a:prstGeom prst="rect">
            <a:avLst/>
          </a:prstGeom>
        </p:spPr>
      </p:pic>
      <p:pic>
        <p:nvPicPr>
          <p:cNvPr id="60" name="Picture 59">
            <a:extLst>
              <a:ext uri="{FF2B5EF4-FFF2-40B4-BE49-F238E27FC236}">
                <a16:creationId xmlns:a16="http://schemas.microsoft.com/office/drawing/2014/main" id="{2E233999-97F0-6BE9-143A-53A90BDB481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29000" y="3543300"/>
            <a:ext cx="3400900" cy="885949"/>
          </a:xfrm>
          <a:prstGeom prst="rect">
            <a:avLst/>
          </a:prstGeom>
        </p:spPr>
      </p:pic>
      <p:pic>
        <p:nvPicPr>
          <p:cNvPr id="62" name="Picture 61">
            <a:extLst>
              <a:ext uri="{FF2B5EF4-FFF2-40B4-BE49-F238E27FC236}">
                <a16:creationId xmlns:a16="http://schemas.microsoft.com/office/drawing/2014/main" id="{E319577C-3B14-77AA-A799-E1DB81AD69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8600" y="8572500"/>
            <a:ext cx="3057952" cy="1505160"/>
          </a:xfrm>
          <a:prstGeom prst="rect">
            <a:avLst/>
          </a:prstGeom>
        </p:spPr>
      </p:pic>
      <p:pic>
        <p:nvPicPr>
          <p:cNvPr id="68" name="Picture 67">
            <a:extLst>
              <a:ext uri="{FF2B5EF4-FFF2-40B4-BE49-F238E27FC236}">
                <a16:creationId xmlns:a16="http://schemas.microsoft.com/office/drawing/2014/main" id="{C1DA795A-B4E1-50FE-38BA-0475EFC4B75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29400" y="3390900"/>
            <a:ext cx="4306274" cy="1476645"/>
          </a:xfrm>
          <a:prstGeom prst="rect">
            <a:avLst/>
          </a:prstGeom>
        </p:spPr>
      </p:pic>
      <p:pic>
        <p:nvPicPr>
          <p:cNvPr id="70" name="Picture 69">
            <a:extLst>
              <a:ext uri="{FF2B5EF4-FFF2-40B4-BE49-F238E27FC236}">
                <a16:creationId xmlns:a16="http://schemas.microsoft.com/office/drawing/2014/main" id="{E1326914-F6FE-B870-30D8-D1DC8BA50D9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582400" y="7962900"/>
            <a:ext cx="5410955" cy="562053"/>
          </a:xfrm>
          <a:prstGeom prst="rect">
            <a:avLst/>
          </a:prstGeom>
        </p:spPr>
      </p:pic>
      <p:pic>
        <p:nvPicPr>
          <p:cNvPr id="72" name="Picture 71">
            <a:extLst>
              <a:ext uri="{FF2B5EF4-FFF2-40B4-BE49-F238E27FC236}">
                <a16:creationId xmlns:a16="http://schemas.microsoft.com/office/drawing/2014/main" id="{E93D88F2-819B-81CC-E0B7-0D57A261748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5750" y="6910387"/>
            <a:ext cx="3179618" cy="1548693"/>
          </a:xfrm>
          <a:prstGeom prst="rect">
            <a:avLst/>
          </a:prstGeom>
        </p:spPr>
      </p:pic>
      <p:pic>
        <p:nvPicPr>
          <p:cNvPr id="76" name="Picture 75">
            <a:extLst>
              <a:ext uri="{FF2B5EF4-FFF2-40B4-BE49-F238E27FC236}">
                <a16:creationId xmlns:a16="http://schemas.microsoft.com/office/drawing/2014/main" id="{77F8F003-B1D6-6C31-7195-2127C5D91672}"/>
              </a:ext>
            </a:extLst>
          </p:cNvPr>
          <p:cNvPicPr>
            <a:picLocks noChangeAspect="1"/>
          </p:cNvPicPr>
          <p:nvPr/>
        </p:nvPicPr>
        <p:blipFill>
          <a:blip r:embed="rId18">
            <a:extLst>
              <a:ext uri="{28A0092B-C50C-407E-A947-70E740481C1C}">
                <a14:useLocalDpi xmlns:a14="http://schemas.microsoft.com/office/drawing/2010/main" val="0"/>
              </a:ext>
            </a:extLst>
          </a:blip>
          <a:srcRect l="1" t="-4289" r="14224" b="1"/>
          <a:stretch/>
        </p:blipFill>
        <p:spPr>
          <a:xfrm>
            <a:off x="7467600" y="6972300"/>
            <a:ext cx="3192172" cy="1600200"/>
          </a:xfrm>
          <a:prstGeom prst="rect">
            <a:avLst/>
          </a:prstGeom>
        </p:spPr>
      </p:pic>
      <p:pic>
        <p:nvPicPr>
          <p:cNvPr id="78" name="Picture 77">
            <a:extLst>
              <a:ext uri="{FF2B5EF4-FFF2-40B4-BE49-F238E27FC236}">
                <a16:creationId xmlns:a16="http://schemas.microsoft.com/office/drawing/2014/main" id="{9A21536B-22E7-0134-FC72-AA3423D2A3A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543800" y="8724900"/>
            <a:ext cx="3393912" cy="1447800"/>
          </a:xfrm>
          <a:prstGeom prst="rect">
            <a:avLst/>
          </a:prstGeom>
        </p:spPr>
      </p:pic>
      <p:pic>
        <p:nvPicPr>
          <p:cNvPr id="82" name="Picture 81">
            <a:extLst>
              <a:ext uri="{FF2B5EF4-FFF2-40B4-BE49-F238E27FC236}">
                <a16:creationId xmlns:a16="http://schemas.microsoft.com/office/drawing/2014/main" id="{4153F278-0BC8-34B3-C0ED-83662D64A15D}"/>
              </a:ext>
            </a:extLst>
          </p:cNvPr>
          <p:cNvPicPr>
            <a:picLocks noChangeAspect="1"/>
          </p:cNvPicPr>
          <p:nvPr/>
        </p:nvPicPr>
        <p:blipFill>
          <a:blip r:embed="rId20">
            <a:extLst>
              <a:ext uri="{28A0092B-C50C-407E-A947-70E740481C1C}">
                <a14:useLocalDpi xmlns:a14="http://schemas.microsoft.com/office/drawing/2010/main" val="0"/>
              </a:ext>
            </a:extLst>
          </a:blip>
          <a:srcRect b="21063"/>
          <a:stretch/>
        </p:blipFill>
        <p:spPr>
          <a:xfrm>
            <a:off x="11353800" y="6362700"/>
            <a:ext cx="5925377" cy="428625"/>
          </a:xfrm>
          <a:prstGeom prst="rect">
            <a:avLst/>
          </a:prstGeom>
        </p:spPr>
      </p:pic>
      <p:pic>
        <p:nvPicPr>
          <p:cNvPr id="84" name="Picture 83">
            <a:extLst>
              <a:ext uri="{FF2B5EF4-FFF2-40B4-BE49-F238E27FC236}">
                <a16:creationId xmlns:a16="http://schemas.microsoft.com/office/drawing/2014/main" id="{04A62512-A12E-DB60-370E-95E488F962A3}"/>
              </a:ext>
            </a:extLst>
          </p:cNvPr>
          <p:cNvPicPr>
            <a:picLocks noChangeAspect="1"/>
          </p:cNvPicPr>
          <p:nvPr/>
        </p:nvPicPr>
        <p:blipFill>
          <a:blip r:embed="rId21">
            <a:extLst>
              <a:ext uri="{28A0092B-C50C-407E-A947-70E740481C1C}">
                <a14:useLocalDpi xmlns:a14="http://schemas.microsoft.com/office/drawing/2010/main" val="0"/>
              </a:ext>
            </a:extLst>
          </a:blip>
          <a:srcRect b="18115"/>
          <a:stretch/>
        </p:blipFill>
        <p:spPr>
          <a:xfrm>
            <a:off x="10858500" y="5905501"/>
            <a:ext cx="7097115" cy="452438"/>
          </a:xfrm>
          <a:prstGeom prst="rect">
            <a:avLst/>
          </a:prstGeom>
        </p:spPr>
      </p:pic>
      <p:pic>
        <p:nvPicPr>
          <p:cNvPr id="86" name="Picture 85">
            <a:extLst>
              <a:ext uri="{FF2B5EF4-FFF2-40B4-BE49-F238E27FC236}">
                <a16:creationId xmlns:a16="http://schemas.microsoft.com/office/drawing/2014/main" id="{701F10FF-3AD8-697F-71B8-F9339C05068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810000" y="6896100"/>
            <a:ext cx="3276600" cy="1508698"/>
          </a:xfrm>
          <a:prstGeom prst="rect">
            <a:avLst/>
          </a:prstGeom>
        </p:spPr>
      </p:pic>
      <p:pic>
        <p:nvPicPr>
          <p:cNvPr id="88" name="Picture 87">
            <a:extLst>
              <a:ext uri="{FF2B5EF4-FFF2-40B4-BE49-F238E27FC236}">
                <a16:creationId xmlns:a16="http://schemas.microsoft.com/office/drawing/2014/main" id="{028A0D98-4216-845B-F480-BC214B62CB7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249400" y="3619500"/>
            <a:ext cx="3553321" cy="609685"/>
          </a:xfrm>
          <a:prstGeom prst="rect">
            <a:avLst/>
          </a:prstGeom>
        </p:spPr>
      </p:pic>
      <p:pic>
        <p:nvPicPr>
          <p:cNvPr id="90" name="Picture 89">
            <a:extLst>
              <a:ext uri="{FF2B5EF4-FFF2-40B4-BE49-F238E27FC236}">
                <a16:creationId xmlns:a16="http://schemas.microsoft.com/office/drawing/2014/main" id="{D4C92CF1-CB78-FA89-0F5A-1D2B62C6EF5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910894" y="5219700"/>
            <a:ext cx="6992326" cy="485843"/>
          </a:xfrm>
          <a:prstGeom prst="rect">
            <a:avLst/>
          </a:prstGeom>
        </p:spPr>
      </p:pic>
      <p:pic>
        <p:nvPicPr>
          <p:cNvPr id="92" name="Picture 91">
            <a:extLst>
              <a:ext uri="{FF2B5EF4-FFF2-40B4-BE49-F238E27FC236}">
                <a16:creationId xmlns:a16="http://schemas.microsoft.com/office/drawing/2014/main" id="{72E4D5FB-81DE-59A7-EA46-BBC4339FD71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733800" y="8572500"/>
            <a:ext cx="3293145" cy="1143000"/>
          </a:xfrm>
          <a:prstGeom prst="rect">
            <a:avLst/>
          </a:prstGeom>
        </p:spPr>
      </p:pic>
      <p:pic>
        <p:nvPicPr>
          <p:cNvPr id="94" name="Picture 93">
            <a:extLst>
              <a:ext uri="{FF2B5EF4-FFF2-40B4-BE49-F238E27FC236}">
                <a16:creationId xmlns:a16="http://schemas.microsoft.com/office/drawing/2014/main" id="{D08284C1-C53F-D58A-B8E9-149D2B9AF53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049000" y="6972300"/>
            <a:ext cx="6706536" cy="447737"/>
          </a:xfrm>
          <a:prstGeom prst="rect">
            <a:avLst/>
          </a:prstGeom>
        </p:spPr>
      </p:pic>
      <p:pic>
        <p:nvPicPr>
          <p:cNvPr id="96" name="Picture 95">
            <a:extLst>
              <a:ext uri="{FF2B5EF4-FFF2-40B4-BE49-F238E27FC236}">
                <a16:creationId xmlns:a16="http://schemas.microsoft.com/office/drawing/2014/main" id="{C8DB8FF0-3172-F7E2-78DB-390544489EBA}"/>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277600" y="8572500"/>
            <a:ext cx="6373114" cy="523948"/>
          </a:xfrm>
          <a:prstGeom prst="rect">
            <a:avLst/>
          </a:prstGeom>
        </p:spPr>
      </p:pic>
      <p:pic>
        <p:nvPicPr>
          <p:cNvPr id="98" name="Picture 97">
            <a:extLst>
              <a:ext uri="{FF2B5EF4-FFF2-40B4-BE49-F238E27FC236}">
                <a16:creationId xmlns:a16="http://schemas.microsoft.com/office/drawing/2014/main" id="{B07FCAE6-8B72-674D-44CB-148A1948A3F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582400" y="9182100"/>
            <a:ext cx="5687219" cy="485843"/>
          </a:xfrm>
          <a:prstGeom prst="rect">
            <a:avLst/>
          </a:prstGeom>
        </p:spPr>
      </p:pic>
      <p:pic>
        <p:nvPicPr>
          <p:cNvPr id="100" name="Picture 99">
            <a:extLst>
              <a:ext uri="{FF2B5EF4-FFF2-40B4-BE49-F238E27FC236}">
                <a16:creationId xmlns:a16="http://schemas.microsoft.com/office/drawing/2014/main" id="{C2138001-0912-324F-CE16-4CF39820CC4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258605" y="7505700"/>
            <a:ext cx="6296904" cy="476316"/>
          </a:xfrm>
          <a:prstGeom prst="rect">
            <a:avLst/>
          </a:prstGeom>
        </p:spPr>
      </p:pic>
      <p:pic>
        <p:nvPicPr>
          <p:cNvPr id="102" name="Picture 101">
            <a:extLst>
              <a:ext uri="{FF2B5EF4-FFF2-40B4-BE49-F238E27FC236}">
                <a16:creationId xmlns:a16="http://schemas.microsoft.com/office/drawing/2014/main" id="{2A46284E-EF06-2194-9F20-521A4AC45FA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06200" y="9715500"/>
            <a:ext cx="5582429" cy="428685"/>
          </a:xfrm>
          <a:prstGeom prst="rect">
            <a:avLst/>
          </a:prstGeom>
        </p:spPr>
      </p:pic>
      <p:pic>
        <p:nvPicPr>
          <p:cNvPr id="104" name="Picture 103">
            <a:extLst>
              <a:ext uri="{FF2B5EF4-FFF2-40B4-BE49-F238E27FC236}">
                <a16:creationId xmlns:a16="http://schemas.microsoft.com/office/drawing/2014/main" id="{71ACE9A3-9BFB-83E5-56D0-6DA21EADDCD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1077605" y="4686300"/>
            <a:ext cx="6658904" cy="419158"/>
          </a:xfrm>
          <a:prstGeom prst="rect">
            <a:avLst/>
          </a:prstGeom>
        </p:spPr>
      </p:pic>
      <p:pic>
        <p:nvPicPr>
          <p:cNvPr id="64" name="Picture 63">
            <a:extLst>
              <a:ext uri="{FF2B5EF4-FFF2-40B4-BE49-F238E27FC236}">
                <a16:creationId xmlns:a16="http://schemas.microsoft.com/office/drawing/2014/main" id="{DE49A50B-266D-93B0-D346-4AF60328619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04800" y="5143500"/>
            <a:ext cx="3319584" cy="1462088"/>
          </a:xfrm>
          <a:prstGeom prst="rect">
            <a:avLst/>
          </a:prstGeom>
        </p:spPr>
      </p:pic>
      <p:pic>
        <p:nvPicPr>
          <p:cNvPr id="74" name="Picture 73">
            <a:extLst>
              <a:ext uri="{FF2B5EF4-FFF2-40B4-BE49-F238E27FC236}">
                <a16:creationId xmlns:a16="http://schemas.microsoft.com/office/drawing/2014/main" id="{17074C56-4CB8-48A7-FFF4-FC3F62C7275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114800" y="5143500"/>
            <a:ext cx="3657600" cy="1444891"/>
          </a:xfrm>
          <a:prstGeom prst="rect">
            <a:avLst/>
          </a:prstGeom>
        </p:spPr>
      </p:pic>
      <p:pic>
        <p:nvPicPr>
          <p:cNvPr id="108" name="Picture 107">
            <a:extLst>
              <a:ext uri="{FF2B5EF4-FFF2-40B4-BE49-F238E27FC236}">
                <a16:creationId xmlns:a16="http://schemas.microsoft.com/office/drawing/2014/main" id="{42898225-5D7B-5D61-68A6-6A9B1D444F41}"/>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924800" y="4991100"/>
            <a:ext cx="2626579" cy="1705256"/>
          </a:xfrm>
          <a:prstGeom prst="rect">
            <a:avLst/>
          </a:prstGeom>
        </p:spPr>
      </p:pic>
    </p:spTree>
    <p:extLst>
      <p:ext uri="{BB962C8B-B14F-4D97-AF65-F5344CB8AC3E}">
        <p14:creationId xmlns:p14="http://schemas.microsoft.com/office/powerpoint/2010/main" val="1486590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6C39F-9A92-460A-41AA-2F8A0425BB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B9BBDA-4BD8-B248-CBBC-4BF268E9B39C}"/>
              </a:ext>
            </a:extLst>
          </p:cNvPr>
          <p:cNvSpPr/>
          <p:nvPr/>
        </p:nvSpPr>
        <p:spPr>
          <a:xfrm>
            <a:off x="17526000" y="9477010"/>
            <a:ext cx="616816" cy="806526"/>
          </a:xfrm>
          <a:custGeom>
            <a:avLst/>
            <a:gdLst/>
            <a:ahLst/>
            <a:cxnLst/>
            <a:rect l="l" t="t" r="r" b="b"/>
            <a:pathLst>
              <a:path w="616816" h="806526">
                <a:moveTo>
                  <a:pt x="0" y="0"/>
                </a:moveTo>
                <a:lnTo>
                  <a:pt x="616816" y="0"/>
                </a:lnTo>
                <a:lnTo>
                  <a:pt x="616816" y="806527"/>
                </a:lnTo>
                <a:lnTo>
                  <a:pt x="0" y="806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a:extLst>
              <a:ext uri="{FF2B5EF4-FFF2-40B4-BE49-F238E27FC236}">
                <a16:creationId xmlns:a16="http://schemas.microsoft.com/office/drawing/2014/main" id="{404C557C-3D9E-224E-900B-CF0A6E86AE48}"/>
              </a:ext>
            </a:extLst>
          </p:cNvPr>
          <p:cNvSpPr/>
          <p:nvPr/>
        </p:nvSpPr>
        <p:spPr>
          <a:xfrm>
            <a:off x="17402546" y="-1141877"/>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a:extLst>
              <a:ext uri="{FF2B5EF4-FFF2-40B4-BE49-F238E27FC236}">
                <a16:creationId xmlns:a16="http://schemas.microsoft.com/office/drawing/2014/main" id="{331A1ED2-35B3-AD46-5B60-1FFB2160E58B}"/>
              </a:ext>
            </a:extLst>
          </p:cNvPr>
          <p:cNvSpPr/>
          <p:nvPr/>
        </p:nvSpPr>
        <p:spPr>
          <a:xfrm>
            <a:off x="6264941" y="9139187"/>
            <a:ext cx="1439832" cy="238227"/>
          </a:xfrm>
          <a:custGeom>
            <a:avLst/>
            <a:gdLst/>
            <a:ahLst/>
            <a:cxnLst/>
            <a:rect l="l" t="t" r="r" b="b"/>
            <a:pathLst>
              <a:path w="1439832" h="238227">
                <a:moveTo>
                  <a:pt x="0" y="0"/>
                </a:moveTo>
                <a:lnTo>
                  <a:pt x="1439832" y="0"/>
                </a:lnTo>
                <a:lnTo>
                  <a:pt x="1439832" y="238226"/>
                </a:lnTo>
                <a:lnTo>
                  <a:pt x="0" y="2382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6" name="Picture 15">
            <a:extLst>
              <a:ext uri="{FF2B5EF4-FFF2-40B4-BE49-F238E27FC236}">
                <a16:creationId xmlns:a16="http://schemas.microsoft.com/office/drawing/2014/main" id="{4DAD3A5F-1F7B-20D8-DA4B-CC3C18CC47C5}"/>
              </a:ext>
            </a:extLst>
          </p:cNvPr>
          <p:cNvPicPr>
            <a:picLocks noChangeAspect="1"/>
          </p:cNvPicPr>
          <p:nvPr/>
        </p:nvPicPr>
        <p:blipFill>
          <a:blip r:embed="rId8">
            <a:extLst>
              <a:ext uri="{28A0092B-C50C-407E-A947-70E740481C1C}">
                <a14:useLocalDpi xmlns:a14="http://schemas.microsoft.com/office/drawing/2010/main" val="0"/>
              </a:ext>
            </a:extLst>
          </a:blip>
          <a:srcRect l="531"/>
          <a:stretch/>
        </p:blipFill>
        <p:spPr>
          <a:xfrm>
            <a:off x="-6928" y="0"/>
            <a:ext cx="18294927" cy="10287000"/>
          </a:xfrm>
          <a:prstGeom prst="rect">
            <a:avLst/>
          </a:prstGeom>
        </p:spPr>
      </p:pic>
    </p:spTree>
    <p:extLst>
      <p:ext uri="{BB962C8B-B14F-4D97-AF65-F5344CB8AC3E}">
        <p14:creationId xmlns:p14="http://schemas.microsoft.com/office/powerpoint/2010/main" val="1205262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CCCEF-1CD2-A118-BE19-519772EECE2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B7CBA32-A378-DE4D-F460-D4009B8FF982}"/>
              </a:ext>
            </a:extLst>
          </p:cNvPr>
          <p:cNvSpPr/>
          <p:nvPr/>
        </p:nvSpPr>
        <p:spPr>
          <a:xfrm>
            <a:off x="17526000" y="9477010"/>
            <a:ext cx="616816" cy="806526"/>
          </a:xfrm>
          <a:custGeom>
            <a:avLst/>
            <a:gdLst/>
            <a:ahLst/>
            <a:cxnLst/>
            <a:rect l="l" t="t" r="r" b="b"/>
            <a:pathLst>
              <a:path w="616816" h="806526">
                <a:moveTo>
                  <a:pt x="0" y="0"/>
                </a:moveTo>
                <a:lnTo>
                  <a:pt x="616816" y="0"/>
                </a:lnTo>
                <a:lnTo>
                  <a:pt x="616816" y="806527"/>
                </a:lnTo>
                <a:lnTo>
                  <a:pt x="0" y="806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a:extLst>
              <a:ext uri="{FF2B5EF4-FFF2-40B4-BE49-F238E27FC236}">
                <a16:creationId xmlns:a16="http://schemas.microsoft.com/office/drawing/2014/main" id="{2E9D5EF8-7DA2-94C9-7FEB-ECA95CEC4DDF}"/>
              </a:ext>
            </a:extLst>
          </p:cNvPr>
          <p:cNvSpPr/>
          <p:nvPr/>
        </p:nvSpPr>
        <p:spPr>
          <a:xfrm>
            <a:off x="17402546" y="-1141877"/>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a:extLst>
              <a:ext uri="{FF2B5EF4-FFF2-40B4-BE49-F238E27FC236}">
                <a16:creationId xmlns:a16="http://schemas.microsoft.com/office/drawing/2014/main" id="{BB957086-CAEF-1059-9FFE-84E0CCD0FBF3}"/>
              </a:ext>
            </a:extLst>
          </p:cNvPr>
          <p:cNvSpPr/>
          <p:nvPr/>
        </p:nvSpPr>
        <p:spPr>
          <a:xfrm>
            <a:off x="6264941" y="9139187"/>
            <a:ext cx="1439832" cy="238227"/>
          </a:xfrm>
          <a:custGeom>
            <a:avLst/>
            <a:gdLst/>
            <a:ahLst/>
            <a:cxnLst/>
            <a:rect l="l" t="t" r="r" b="b"/>
            <a:pathLst>
              <a:path w="1439832" h="238227">
                <a:moveTo>
                  <a:pt x="0" y="0"/>
                </a:moveTo>
                <a:lnTo>
                  <a:pt x="1439832" y="0"/>
                </a:lnTo>
                <a:lnTo>
                  <a:pt x="1439832" y="238226"/>
                </a:lnTo>
                <a:lnTo>
                  <a:pt x="0" y="2382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6" name="Picture 15">
            <a:extLst>
              <a:ext uri="{FF2B5EF4-FFF2-40B4-BE49-F238E27FC236}">
                <a16:creationId xmlns:a16="http://schemas.microsoft.com/office/drawing/2014/main" id="{6B636C22-DF43-8D3E-30A9-75A0BD7CF185}"/>
              </a:ext>
            </a:extLst>
          </p:cNvPr>
          <p:cNvPicPr>
            <a:picLocks noChangeAspect="1"/>
          </p:cNvPicPr>
          <p:nvPr/>
        </p:nvPicPr>
        <p:blipFill>
          <a:blip r:embed="rId8">
            <a:extLst>
              <a:ext uri="{28A0092B-C50C-407E-A947-70E740481C1C}">
                <a14:useLocalDpi xmlns:a14="http://schemas.microsoft.com/office/drawing/2010/main" val="0"/>
              </a:ext>
            </a:extLst>
          </a:blip>
          <a:srcRect l="1357" r="1357"/>
          <a:stretch/>
        </p:blipFill>
        <p:spPr>
          <a:xfrm>
            <a:off x="-6928" y="0"/>
            <a:ext cx="18294927" cy="10287000"/>
          </a:xfrm>
          <a:prstGeom prst="rect">
            <a:avLst/>
          </a:prstGeom>
        </p:spPr>
      </p:pic>
    </p:spTree>
    <p:extLst>
      <p:ext uri="{BB962C8B-B14F-4D97-AF65-F5344CB8AC3E}">
        <p14:creationId xmlns:p14="http://schemas.microsoft.com/office/powerpoint/2010/main" val="3665388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DCF75-011F-441D-C2D7-22AA7B92225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A38342B-57ED-B490-B55B-971EA72B10C2}"/>
              </a:ext>
            </a:extLst>
          </p:cNvPr>
          <p:cNvSpPr/>
          <p:nvPr/>
        </p:nvSpPr>
        <p:spPr>
          <a:xfrm>
            <a:off x="17526000" y="9477010"/>
            <a:ext cx="616816" cy="806526"/>
          </a:xfrm>
          <a:custGeom>
            <a:avLst/>
            <a:gdLst/>
            <a:ahLst/>
            <a:cxnLst/>
            <a:rect l="l" t="t" r="r" b="b"/>
            <a:pathLst>
              <a:path w="616816" h="806526">
                <a:moveTo>
                  <a:pt x="0" y="0"/>
                </a:moveTo>
                <a:lnTo>
                  <a:pt x="616816" y="0"/>
                </a:lnTo>
                <a:lnTo>
                  <a:pt x="616816" y="806527"/>
                </a:lnTo>
                <a:lnTo>
                  <a:pt x="0" y="806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a:extLst>
              <a:ext uri="{FF2B5EF4-FFF2-40B4-BE49-F238E27FC236}">
                <a16:creationId xmlns:a16="http://schemas.microsoft.com/office/drawing/2014/main" id="{5817421A-5DB4-BE2D-D8FB-E39509D09CCF}"/>
              </a:ext>
            </a:extLst>
          </p:cNvPr>
          <p:cNvSpPr/>
          <p:nvPr/>
        </p:nvSpPr>
        <p:spPr>
          <a:xfrm>
            <a:off x="17402546" y="-1141877"/>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a:extLst>
              <a:ext uri="{FF2B5EF4-FFF2-40B4-BE49-F238E27FC236}">
                <a16:creationId xmlns:a16="http://schemas.microsoft.com/office/drawing/2014/main" id="{DFDF924C-846B-20DD-EEEA-EAC2ABDE5E38}"/>
              </a:ext>
            </a:extLst>
          </p:cNvPr>
          <p:cNvSpPr/>
          <p:nvPr/>
        </p:nvSpPr>
        <p:spPr>
          <a:xfrm>
            <a:off x="6264941" y="9139187"/>
            <a:ext cx="1439832" cy="238227"/>
          </a:xfrm>
          <a:custGeom>
            <a:avLst/>
            <a:gdLst/>
            <a:ahLst/>
            <a:cxnLst/>
            <a:rect l="l" t="t" r="r" b="b"/>
            <a:pathLst>
              <a:path w="1439832" h="238227">
                <a:moveTo>
                  <a:pt x="0" y="0"/>
                </a:moveTo>
                <a:lnTo>
                  <a:pt x="1439832" y="0"/>
                </a:lnTo>
                <a:lnTo>
                  <a:pt x="1439832" y="238226"/>
                </a:lnTo>
                <a:lnTo>
                  <a:pt x="0" y="2382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6" name="Picture 15">
            <a:extLst>
              <a:ext uri="{FF2B5EF4-FFF2-40B4-BE49-F238E27FC236}">
                <a16:creationId xmlns:a16="http://schemas.microsoft.com/office/drawing/2014/main" id="{FC586492-4232-15DF-4512-D41B143732BE}"/>
              </a:ext>
            </a:extLst>
          </p:cNvPr>
          <p:cNvPicPr>
            <a:picLocks noChangeAspect="1"/>
          </p:cNvPicPr>
          <p:nvPr/>
        </p:nvPicPr>
        <p:blipFill>
          <a:blip r:embed="rId8">
            <a:extLst>
              <a:ext uri="{28A0092B-C50C-407E-A947-70E740481C1C}">
                <a14:useLocalDpi xmlns:a14="http://schemas.microsoft.com/office/drawing/2010/main" val="0"/>
              </a:ext>
            </a:extLst>
          </a:blip>
          <a:srcRect l="1752" r="1752"/>
          <a:stretch/>
        </p:blipFill>
        <p:spPr>
          <a:xfrm>
            <a:off x="-6928" y="0"/>
            <a:ext cx="18294927" cy="10287000"/>
          </a:xfrm>
          <a:prstGeom prst="rect">
            <a:avLst/>
          </a:prstGeom>
        </p:spPr>
      </p:pic>
    </p:spTree>
    <p:extLst>
      <p:ext uri="{BB962C8B-B14F-4D97-AF65-F5344CB8AC3E}">
        <p14:creationId xmlns:p14="http://schemas.microsoft.com/office/powerpoint/2010/main" val="133170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433</TotalTime>
  <Words>520</Words>
  <Application>Microsoft Office PowerPoint</Application>
  <PresentationFormat>Custom</PresentationFormat>
  <Paragraphs>44</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Segoe UI</vt:lpstr>
      <vt:lpstr>Calibri</vt:lpstr>
      <vt:lpstr>Rubik</vt:lpstr>
      <vt:lpstr>Arial</vt:lpstr>
      <vt:lpstr>Aptos Narrow</vt:lpstr>
      <vt:lpstr>Montserrat Classic Bold</vt:lpstr>
      <vt:lpstr>Franklin Gothic Demi Cond</vt:lpstr>
      <vt:lpstr>Bahnschrift Condensed</vt:lpstr>
      <vt:lpstr>Proxima Nova</vt:lpstr>
      <vt:lpstr>Britannic Bold</vt:lpstr>
      <vt:lpstr>Arial Unicode MS</vt:lpstr>
      <vt:lpstr>Bahnschrift Light SemiCondensed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and White Minimalist Company Profile Presentation</dc:title>
  <dc:creator>drashti khandelwal</dc:creator>
  <cp:lastModifiedBy>Drashti Khandelwal</cp:lastModifiedBy>
  <cp:revision>4</cp:revision>
  <dcterms:created xsi:type="dcterms:W3CDTF">2006-08-16T00:00:00Z</dcterms:created>
  <dcterms:modified xsi:type="dcterms:W3CDTF">2024-11-06T16:37:54Z</dcterms:modified>
  <dc:identifier>DAGVe38kXe4</dc:identifier>
</cp:coreProperties>
</file>